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19"/>
  </p:notesMasterIdLst>
  <p:sldIdLst>
    <p:sldId id="256" r:id="rId2"/>
    <p:sldId id="379" r:id="rId3"/>
    <p:sldId id="380" r:id="rId4"/>
    <p:sldId id="381"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14" r:id="rId57"/>
    <p:sldId id="309" r:id="rId58"/>
    <p:sldId id="310" r:id="rId59"/>
    <p:sldId id="313" r:id="rId60"/>
    <p:sldId id="311" r:id="rId61"/>
    <p:sldId id="312"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9" r:id="rId81"/>
    <p:sldId id="340" r:id="rId82"/>
    <p:sldId id="333" r:id="rId83"/>
    <p:sldId id="334" r:id="rId84"/>
    <p:sldId id="335" r:id="rId85"/>
    <p:sldId id="336" r:id="rId86"/>
    <p:sldId id="337" r:id="rId87"/>
    <p:sldId id="341" r:id="rId88"/>
    <p:sldId id="345" r:id="rId89"/>
    <p:sldId id="346" r:id="rId90"/>
    <p:sldId id="342" r:id="rId91"/>
    <p:sldId id="347" r:id="rId92"/>
    <p:sldId id="343"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9" r:id="rId111"/>
    <p:sldId id="370" r:id="rId112"/>
    <p:sldId id="371" r:id="rId113"/>
    <p:sldId id="372" r:id="rId114"/>
    <p:sldId id="373" r:id="rId115"/>
    <p:sldId id="374" r:id="rId116"/>
    <p:sldId id="375" r:id="rId117"/>
    <p:sldId id="376" r:id="rId1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E63D2F-7DB1-4219-A788-1AC88A005E55}" type="datetimeFigureOut">
              <a:rPr lang="en-US" smtClean="0"/>
              <a:pPr/>
              <a:t>4/15/2020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826B4E-127D-4A38-819C-6FF0459CFE9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48D9CC-88BB-4E02-9961-CE590821F9DC}" type="datetime1">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E90F9-64B2-4583-B2C5-A643A7A4358E}" type="datetime1">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2D56F-B31D-42D8-993A-90F599442363}" type="datetime1">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6D5228-B811-4EE3-9198-DC1DF3E4F3F0}" type="datetime1">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49CF43-0320-40E1-80A0-D4CDC1DFCCBC}" type="datetime1">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2C99B9-6418-4237-8FEA-42CD90B18D84}" type="datetime1">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DAEF0-C215-48BC-A4B8-7301E64BCEDF}" type="datetime1">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9FB545-DCBF-4083-8F9E-4CFDD12B2869}" type="datetime1">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E2BB2-AF1C-4A26-A9CA-717B34352283}" type="datetime1">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8D8A10-1154-4276-87FD-DE6B25FD4E87}" type="datetime1">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EEE6D2-81E3-423F-8F4B-4494DB35496E}" type="datetime1">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9B363-8F6A-4D60-BA5B-86AAE3A0E5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990016-6054-4DC9-85DB-520A7ECD03DA}" type="datetime1">
              <a:rPr lang="en-US" smtClean="0"/>
              <a:pPr/>
              <a:t>4/15/2020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9B363-8F6A-4D60-BA5B-86AAE3A0E5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www.businessdictionary.com/definition/relationship.html" TargetMode="External"/><Relationship Id="rId13" Type="http://schemas.openxmlformats.org/officeDocument/2006/relationships/hyperlink" Target="http://www.businessdictionary.com/definition/responsibility.html" TargetMode="External"/><Relationship Id="rId3" Type="http://schemas.openxmlformats.org/officeDocument/2006/relationships/hyperlink" Target="http://www.businessdictionary.com/definition/structured.html" TargetMode="External"/><Relationship Id="rId7" Type="http://schemas.openxmlformats.org/officeDocument/2006/relationships/hyperlink" Target="http://www.businessdictionary.com/definition/structure.html" TargetMode="External"/><Relationship Id="rId12" Type="http://schemas.openxmlformats.org/officeDocument/2006/relationships/hyperlink" Target="http://www.businessdictionary.com/definition/roles.html" TargetMode="External"/><Relationship Id="rId17" Type="http://schemas.openxmlformats.org/officeDocument/2006/relationships/hyperlink" Target="http://www.businessdictionary.com/definition/environment.html" TargetMode="External"/><Relationship Id="rId2" Type="http://schemas.openxmlformats.org/officeDocument/2006/relationships/hyperlink" Target="http://www.businessdictionary.com/definition/unit.html" TargetMode="External"/><Relationship Id="rId16" Type="http://schemas.openxmlformats.org/officeDocument/2006/relationships/hyperlink" Target="http://www.businessdictionary.com/definition/open.html" TargetMode="External"/><Relationship Id="rId1" Type="http://schemas.openxmlformats.org/officeDocument/2006/relationships/slideLayout" Target="../slideLayouts/slideLayout2.xml"/><Relationship Id="rId6" Type="http://schemas.openxmlformats.org/officeDocument/2006/relationships/hyperlink" Target="http://www.businessdictionary.com/definition/management.html" TargetMode="External"/><Relationship Id="rId11" Type="http://schemas.openxmlformats.org/officeDocument/2006/relationships/hyperlink" Target="http://www.businessdictionary.com/definition/assign.html" TargetMode="External"/><Relationship Id="rId5" Type="http://schemas.openxmlformats.org/officeDocument/2006/relationships/hyperlink" Target="http://www.businessdictionary.com/definition/goal.html" TargetMode="External"/><Relationship Id="rId15" Type="http://schemas.openxmlformats.org/officeDocument/2006/relationships/hyperlink" Target="http://www.businessdictionary.com/definition/task.html" TargetMode="External"/><Relationship Id="rId10" Type="http://schemas.openxmlformats.org/officeDocument/2006/relationships/hyperlink" Target="http://www.businessdictionary.com/definition/member.html" TargetMode="External"/><Relationship Id="rId4" Type="http://schemas.openxmlformats.org/officeDocument/2006/relationships/hyperlink" Target="http://www.businessdictionary.com/definition/need.html" TargetMode="External"/><Relationship Id="rId9" Type="http://schemas.openxmlformats.org/officeDocument/2006/relationships/hyperlink" Target="http://www.businessdictionary.com/definition/activity.html" TargetMode="External"/><Relationship Id="rId14" Type="http://schemas.openxmlformats.org/officeDocument/2006/relationships/hyperlink" Target="http://www.businessdictionary.com/definition/authority.html"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1524000"/>
            <a:ext cx="8534400" cy="5334000"/>
          </a:xfrm>
        </p:spPr>
        <p:txBody>
          <a:bodyPr>
            <a:noAutofit/>
          </a:bodyPr>
          <a:lstStyle/>
          <a:p>
            <a:r>
              <a:rPr lang="en-US" sz="3200" b="1" dirty="0" err="1"/>
              <a:t>Wollo</a:t>
            </a:r>
            <a:r>
              <a:rPr lang="en-US" sz="3200" b="1" dirty="0"/>
              <a:t> </a:t>
            </a:r>
            <a:r>
              <a:rPr lang="en-US" sz="3200" b="1" dirty="0" smtClean="0"/>
              <a:t>University</a:t>
            </a:r>
            <a:r>
              <a:rPr lang="en-US" sz="3200" dirty="0" smtClean="0"/>
              <a:t/>
            </a:r>
            <a:br>
              <a:rPr lang="en-US" sz="3200" dirty="0" smtClean="0"/>
            </a:br>
            <a:r>
              <a:rPr lang="en-US" sz="3200" b="1" dirty="0"/>
              <a:t> </a:t>
            </a:r>
            <a:r>
              <a:rPr lang="en-US" sz="3200" dirty="0"/>
              <a:t/>
            </a:r>
            <a:br>
              <a:rPr lang="en-US" sz="3200" dirty="0"/>
            </a:br>
            <a:r>
              <a:rPr lang="en-US" sz="3200" b="1" dirty="0"/>
              <a:t>College of Agriculture</a:t>
            </a:r>
            <a:r>
              <a:rPr lang="en-US" sz="3200" dirty="0"/>
              <a:t/>
            </a:r>
            <a:br>
              <a:rPr lang="en-US" sz="3200" dirty="0"/>
            </a:br>
            <a:r>
              <a:rPr lang="en-US" sz="3200" b="1" dirty="0" smtClean="0"/>
              <a:t>Department: RDAE</a:t>
            </a:r>
            <a:br>
              <a:rPr lang="en-US" sz="3200" b="1" dirty="0" smtClean="0"/>
            </a:br>
            <a:r>
              <a:rPr lang="en-US" sz="3200" b="1" dirty="0"/>
              <a:t>Organization Management &amp; Change </a:t>
            </a:r>
            <a:r>
              <a:rPr lang="en-US" sz="3200" b="1" dirty="0" smtClean="0"/>
              <a:t/>
            </a:r>
            <a:br>
              <a:rPr lang="en-US" sz="3200" b="1" dirty="0" smtClean="0"/>
            </a:br>
            <a:r>
              <a:rPr lang="en-US" sz="3200" b="1" dirty="0" smtClean="0"/>
              <a:t>(</a:t>
            </a:r>
            <a:r>
              <a:rPr lang="en-US" sz="3200" b="1" dirty="0"/>
              <a:t>RDAE-3131</a:t>
            </a:r>
            <a:r>
              <a:rPr lang="en-US" sz="3200" b="1" dirty="0" smtClean="0"/>
              <a:t>)</a:t>
            </a:r>
            <a:br>
              <a:rPr lang="en-US" sz="3200" b="1" dirty="0" smtClean="0"/>
            </a:br>
            <a:r>
              <a:rPr lang="en-US" sz="3200" dirty="0"/>
              <a:t/>
            </a:r>
            <a:br>
              <a:rPr lang="en-US" sz="3200" dirty="0"/>
            </a:br>
            <a:r>
              <a:rPr lang="en-US" sz="3200" b="1" dirty="0" smtClean="0"/>
              <a:t> </a:t>
            </a:r>
            <a:r>
              <a:rPr lang="en-US" sz="3200" dirty="0"/>
              <a:t>March, </a:t>
            </a:r>
            <a:r>
              <a:rPr lang="en-US" sz="3200" dirty="0" smtClean="0"/>
              <a:t>2020</a:t>
            </a:r>
            <a:r>
              <a:rPr lang="en-US" sz="3200" dirty="0"/>
              <a:t/>
            </a:r>
            <a:br>
              <a:rPr lang="en-US" sz="3200" dirty="0"/>
            </a:br>
            <a:r>
              <a:rPr lang="en-US" sz="3200" dirty="0" err="1"/>
              <a:t>Dessie</a:t>
            </a:r>
            <a:r>
              <a:rPr lang="en-US" sz="3200" dirty="0"/>
              <a:t>, Ethiopia  </a:t>
            </a:r>
            <a:br>
              <a:rPr lang="en-US" sz="3200" dirty="0"/>
            </a:br>
            <a:r>
              <a:rPr lang="en-US" sz="3200" dirty="0"/>
              <a:t>  </a:t>
            </a:r>
            <a:br>
              <a:rPr lang="en-US" sz="3200" dirty="0"/>
            </a:br>
            <a:r>
              <a:rPr lang="en-US" sz="3200" dirty="0"/>
              <a:t>  </a:t>
            </a:r>
            <a:r>
              <a:rPr lang="en-US" sz="3200" dirty="0" smtClean="0"/>
              <a:t>Samuel </a:t>
            </a:r>
            <a:r>
              <a:rPr lang="en-US" sz="3200" dirty="0"/>
              <a:t>T</a:t>
            </a:r>
            <a:r>
              <a:rPr lang="en-US" sz="3200" b="1" dirty="0" smtClean="0"/>
              <a:t>.</a:t>
            </a:r>
            <a:br>
              <a:rPr lang="en-US" sz="3200" b="1" dirty="0" smtClean="0"/>
            </a:br>
            <a:r>
              <a:rPr lang="en-US" sz="3200" b="1" dirty="0" smtClean="0"/>
              <a:t>Lecturer in Rural development Management</a:t>
            </a:r>
            <a:r>
              <a:rPr lang="en-US" sz="3200" dirty="0"/>
              <a:t/>
            </a:r>
            <a:br>
              <a:rPr lang="en-US" sz="3200" dirty="0"/>
            </a:br>
            <a:r>
              <a:rPr lang="en-US" sz="3200" dirty="0" smtClean="0"/>
              <a:t>Email:addissami2127@gmail.com</a:t>
            </a:r>
            <a:br>
              <a:rPr lang="en-US" sz="3200" dirty="0" smtClean="0"/>
            </a:br>
            <a:r>
              <a:rPr lang="en-US" sz="3200" dirty="0" smtClean="0"/>
              <a:t>samuel.tadesse@wu.edu.et</a:t>
            </a:r>
            <a:r>
              <a:rPr lang="en-US" sz="3200" dirty="0"/>
              <a:t/>
            </a:r>
            <a:br>
              <a:rPr lang="en-US" sz="3200" dirty="0"/>
            </a:br>
            <a:r>
              <a:rPr lang="en-US" sz="3200" dirty="0"/>
              <a:t> </a:t>
            </a:r>
            <a:br>
              <a:rPr lang="en-US" sz="3200" dirty="0"/>
            </a:br>
            <a:r>
              <a:rPr lang="en-US" sz="3200" dirty="0"/>
              <a:t/>
            </a:r>
            <a:br>
              <a:rPr lang="en-US" sz="3200" dirty="0"/>
            </a:br>
            <a:endParaRPr lang="en-US" sz="3200" dirty="0"/>
          </a:p>
        </p:txBody>
      </p:sp>
      <p:sp>
        <p:nvSpPr>
          <p:cNvPr id="3" name="Slide Number Placeholder 2"/>
          <p:cNvSpPr>
            <a:spLocks noGrp="1"/>
          </p:cNvSpPr>
          <p:nvPr>
            <p:ph type="sldNum" sz="quarter" idx="12"/>
          </p:nvPr>
        </p:nvSpPr>
        <p:spPr/>
        <p:txBody>
          <a:bodyPr/>
          <a:lstStyle/>
          <a:p>
            <a:fld id="{EB49B363-8F6A-4D60-BA5B-86AAE3A0E542}"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a:bodyPr>
          <a:lstStyle/>
          <a:p>
            <a:r>
              <a:rPr lang="en-US" sz="2800" dirty="0" smtClean="0"/>
              <a:t>Definition  of Management </a:t>
            </a:r>
            <a:endParaRPr lang="en-US" sz="2800" dirty="0"/>
          </a:p>
        </p:txBody>
      </p:sp>
      <p:sp>
        <p:nvSpPr>
          <p:cNvPr id="3" name="Content Placeholder 2"/>
          <p:cNvSpPr>
            <a:spLocks noGrp="1"/>
          </p:cNvSpPr>
          <p:nvPr>
            <p:ph idx="1"/>
          </p:nvPr>
        </p:nvSpPr>
        <p:spPr>
          <a:xfrm>
            <a:off x="457200" y="609600"/>
            <a:ext cx="8229600" cy="6248400"/>
          </a:xfrm>
        </p:spPr>
        <p:txBody>
          <a:bodyPr>
            <a:normAutofit fontScale="77500" lnSpcReduction="20000"/>
          </a:bodyPr>
          <a:lstStyle/>
          <a:p>
            <a:pPr lvl="0"/>
            <a:r>
              <a:rPr lang="en-US" dirty="0"/>
              <a:t>According to F.W. Taylor, "Management is the art of knowing what you want to do... in the best and cheapest way</a:t>
            </a:r>
            <a:r>
              <a:rPr lang="en-US" dirty="0" smtClean="0"/>
              <a:t>.“</a:t>
            </a:r>
          </a:p>
          <a:p>
            <a:pPr lvl="0">
              <a:buNone/>
            </a:pPr>
            <a:endParaRPr lang="en-US" dirty="0"/>
          </a:p>
          <a:p>
            <a:pPr lvl="0"/>
            <a:r>
              <a:rPr lang="en-US" dirty="0"/>
              <a:t>According to H. Koontz and his co-author, "Management is the process of designing and maintaining an environment in which individuals are working together in-group accomplish efficiently selected aims</a:t>
            </a:r>
            <a:r>
              <a:rPr lang="en-US" dirty="0" smtClean="0"/>
              <a:t>.“</a:t>
            </a:r>
          </a:p>
          <a:p>
            <a:pPr lvl="0">
              <a:buNone/>
            </a:pPr>
            <a:endParaRPr lang="en-US" dirty="0"/>
          </a:p>
          <a:p>
            <a:pPr lvl="0"/>
            <a:r>
              <a:rPr lang="en-US" dirty="0"/>
              <a:t>According to Terry and Franklin, "Management is a distinct process consisting of activities of planning, organizing, actuating, and controlling, performed to determine and accomplish stated objectives with the use of human beings and other resources</a:t>
            </a:r>
            <a:r>
              <a:rPr lang="en-US" dirty="0" smtClean="0"/>
              <a:t>.</a:t>
            </a:r>
          </a:p>
          <a:p>
            <a:pPr lvl="0">
              <a:buNone/>
            </a:pPr>
            <a:endParaRPr lang="en-US" dirty="0"/>
          </a:p>
          <a:p>
            <a:pPr lvl="0"/>
            <a:r>
              <a:rPr lang="en-US" dirty="0"/>
              <a:t>According to </a:t>
            </a:r>
            <a:r>
              <a:rPr lang="en-US" dirty="0" err="1"/>
              <a:t>Henery</a:t>
            </a:r>
            <a:r>
              <a:rPr lang="en-US" dirty="0"/>
              <a:t> </a:t>
            </a:r>
            <a:r>
              <a:rPr lang="en-US" dirty="0" err="1"/>
              <a:t>Fayol</a:t>
            </a:r>
            <a:r>
              <a:rPr lang="en-US" dirty="0"/>
              <a:t>; "to manage is to forecast and plan, to organize, to command, to coordinate, and to control.</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a:t>
            </a:fld>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10000"/>
          </a:bodyPr>
          <a:lstStyle/>
          <a:p>
            <a:pPr>
              <a:buNone/>
            </a:pPr>
            <a:r>
              <a:rPr lang="en-US" b="1" u="sng" dirty="0" smtClean="0"/>
              <a:t>3.3 Types of Plans</a:t>
            </a:r>
            <a:endParaRPr lang="en-US" dirty="0" smtClean="0"/>
          </a:p>
          <a:p>
            <a:r>
              <a:rPr lang="en-US" dirty="0" smtClean="0"/>
              <a:t>Planning can be classified in different ways in different basis:-</a:t>
            </a:r>
          </a:p>
          <a:p>
            <a:pPr lvl="0">
              <a:buNone/>
            </a:pPr>
            <a:r>
              <a:rPr lang="en-US" b="1" u="sng" dirty="0" smtClean="0"/>
              <a:t>1. Duration /Time dimension/</a:t>
            </a:r>
            <a:r>
              <a:rPr lang="en-US" b="1" dirty="0" smtClean="0"/>
              <a:t>horizon</a:t>
            </a:r>
          </a:p>
          <a:p>
            <a:r>
              <a:rPr lang="en-US" dirty="0" smtClean="0"/>
              <a:t>There are three planning horizons that can be identified for classifying plans.</a:t>
            </a:r>
          </a:p>
          <a:p>
            <a:pPr>
              <a:buNone/>
            </a:pPr>
            <a:r>
              <a:rPr lang="en-US" dirty="0" err="1" smtClean="0"/>
              <a:t>i</a:t>
            </a:r>
            <a:r>
              <a:rPr lang="en-US" dirty="0" smtClean="0"/>
              <a:t>) 	</a:t>
            </a:r>
            <a:r>
              <a:rPr lang="en-US" b="1" u="sng" dirty="0" smtClean="0"/>
              <a:t>Short range plans</a:t>
            </a:r>
            <a:r>
              <a:rPr lang="en-US" u="sng" dirty="0" smtClean="0"/>
              <a:t>:-</a:t>
            </a:r>
            <a:r>
              <a:rPr lang="en-US" dirty="0" smtClean="0"/>
              <a:t> a </a:t>
            </a:r>
            <a:r>
              <a:rPr lang="en-US" dirty="0" smtClean="0">
                <a:solidFill>
                  <a:srgbClr val="FF0000"/>
                </a:solidFill>
              </a:rPr>
              <a:t>plan for a year or less one year</a:t>
            </a:r>
          </a:p>
          <a:p>
            <a:r>
              <a:rPr lang="en-US" u="sng" dirty="0" smtClean="0"/>
              <a:t>e.g.</a:t>
            </a:r>
            <a:r>
              <a:rPr lang="en-US" dirty="0" smtClean="0"/>
              <a:t> Annual plan of sales, revenue, production material requirement, operating expenses budget.</a:t>
            </a:r>
          </a:p>
          <a:p>
            <a:pPr>
              <a:buNone/>
            </a:pPr>
            <a:r>
              <a:rPr lang="en-US" dirty="0" smtClean="0"/>
              <a:t>ii)	</a:t>
            </a:r>
            <a:r>
              <a:rPr lang="en-US" b="1" u="sng" dirty="0" smtClean="0"/>
              <a:t>Intermediate range plans</a:t>
            </a:r>
            <a:r>
              <a:rPr lang="en-US" u="sng" dirty="0" smtClean="0"/>
              <a:t>:-</a:t>
            </a:r>
            <a:r>
              <a:rPr lang="en-US" dirty="0" smtClean="0"/>
              <a:t> plan between </a:t>
            </a:r>
            <a:r>
              <a:rPr lang="en-US" dirty="0" smtClean="0">
                <a:solidFill>
                  <a:srgbClr val="FF0000"/>
                </a:solidFill>
              </a:rPr>
              <a:t>a year and five </a:t>
            </a:r>
            <a:r>
              <a:rPr lang="en-US" dirty="0" smtClean="0"/>
              <a:t>years. P</a:t>
            </a:r>
            <a:r>
              <a:rPr lang="en-US" dirty="0" smtClean="0">
                <a:sym typeface="Symbol"/>
              </a:rPr>
              <a:t></a:t>
            </a:r>
            <a:r>
              <a:rPr lang="en-US" dirty="0" smtClean="0"/>
              <a:t>5 years</a:t>
            </a:r>
          </a:p>
          <a:p>
            <a:r>
              <a:rPr lang="en-US" u="sng" dirty="0" smtClean="0"/>
              <a:t>e.g.</a:t>
            </a:r>
            <a:r>
              <a:rPr lang="en-US" dirty="0" smtClean="0"/>
              <a:t> Development of new products, modernization of facilities.</a:t>
            </a:r>
          </a:p>
          <a:p>
            <a:pPr>
              <a:buNone/>
            </a:pPr>
            <a:r>
              <a:rPr lang="en-US" dirty="0" smtClean="0"/>
              <a:t>iii)	 </a:t>
            </a:r>
            <a:r>
              <a:rPr lang="en-US" b="1" u="sng" dirty="0" smtClean="0"/>
              <a:t>Long range plans</a:t>
            </a:r>
            <a:r>
              <a:rPr lang="en-US" u="sng" dirty="0" smtClean="0"/>
              <a:t>:-</a:t>
            </a:r>
            <a:r>
              <a:rPr lang="en-US" dirty="0" smtClean="0"/>
              <a:t> Plan for </a:t>
            </a:r>
            <a:r>
              <a:rPr lang="en-US" dirty="0" smtClean="0">
                <a:solidFill>
                  <a:srgbClr val="FF0000"/>
                </a:solidFill>
              </a:rPr>
              <a:t>five or more years.</a:t>
            </a:r>
          </a:p>
          <a:p>
            <a:r>
              <a:rPr lang="en-US" u="sng" dirty="0" smtClean="0"/>
              <a:t>e.g.</a:t>
            </a:r>
            <a:r>
              <a:rPr lang="en-US" dirty="0" smtClean="0"/>
              <a:t> Long term leases on production or ware house facilities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100</a:t>
            </a:fld>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rmAutofit fontScale="85000" lnSpcReduction="10000"/>
          </a:bodyPr>
          <a:lstStyle/>
          <a:p>
            <a:pPr>
              <a:buNone/>
            </a:pPr>
            <a:r>
              <a:rPr lang="en-US" b="1" dirty="0" smtClean="0"/>
              <a:t>2. </a:t>
            </a:r>
            <a:r>
              <a:rPr lang="en-US" b="1" u="sng" dirty="0" smtClean="0"/>
              <a:t>Scope dimension</a:t>
            </a:r>
            <a:endParaRPr lang="en-US" dirty="0" smtClean="0"/>
          </a:p>
          <a:p>
            <a:r>
              <a:rPr lang="en-US" dirty="0" smtClean="0"/>
              <a:t>Planning can be classified in to two based on the scope</a:t>
            </a:r>
          </a:p>
          <a:p>
            <a:pPr marL="514350" indent="-514350">
              <a:buAutoNum type="alphaLcPeriod"/>
            </a:pPr>
            <a:r>
              <a:rPr lang="en-US" b="1" u="sng" dirty="0" smtClean="0"/>
              <a:t>Strategic Plans</a:t>
            </a:r>
            <a:r>
              <a:rPr lang="en-US" u="sng" dirty="0" smtClean="0"/>
              <a:t>:</a:t>
            </a:r>
            <a:r>
              <a:rPr lang="en-US" dirty="0" smtClean="0"/>
              <a:t> These plans are comprehensive in scope &amp; reflect long-term needs &amp; direction of the organization.</a:t>
            </a:r>
          </a:p>
          <a:p>
            <a:pPr marL="514350" indent="-514350">
              <a:buNone/>
            </a:pPr>
            <a:endParaRPr lang="en-US" dirty="0" smtClean="0"/>
          </a:p>
          <a:p>
            <a:pPr marL="514350" indent="-514350">
              <a:buFont typeface="Wingdings" pitchFamily="2" charset="2"/>
              <a:buChar char="Ø"/>
            </a:pPr>
            <a:r>
              <a:rPr lang="en-US" dirty="0" smtClean="0"/>
              <a:t> Strategic plans/top management plans include the development of over all company objectives. </a:t>
            </a:r>
          </a:p>
          <a:p>
            <a:pPr marL="514350" indent="-514350">
              <a:buFont typeface="Wingdings" pitchFamily="2" charset="2"/>
              <a:buChar char="Ø"/>
            </a:pPr>
            <a:endParaRPr lang="en-US" dirty="0" smtClean="0"/>
          </a:p>
          <a:p>
            <a:pPr marL="514350" indent="-514350">
              <a:buFont typeface="Wingdings" pitchFamily="2" charset="2"/>
              <a:buChar char="Ø"/>
            </a:pPr>
            <a:r>
              <a:rPr lang="en-US" dirty="0" smtClean="0"/>
              <a:t>They are primarily concerned with solving long-term problems associated with external influences. </a:t>
            </a:r>
          </a:p>
          <a:p>
            <a:pPr marL="514350" indent="-514350">
              <a:buNone/>
            </a:pPr>
            <a:endParaRPr lang="en-US" dirty="0" smtClean="0"/>
          </a:p>
          <a:p>
            <a:pPr lvl="0">
              <a:buFont typeface="Wingdings" pitchFamily="2" charset="2"/>
              <a:buChar char="Ø"/>
            </a:pPr>
            <a:r>
              <a:rPr lang="en-US" dirty="0" smtClean="0"/>
              <a:t>Strategic plans include:-</a:t>
            </a:r>
          </a:p>
          <a:p>
            <a:pPr>
              <a:buNone/>
            </a:pPr>
            <a:r>
              <a:rPr lang="en-US" dirty="0" smtClean="0"/>
              <a:t>1) Mission</a:t>
            </a:r>
          </a:p>
          <a:p>
            <a:pPr>
              <a:buNone/>
            </a:pPr>
            <a:r>
              <a:rPr lang="en-US" dirty="0" smtClean="0"/>
              <a:t>2)	Objectives</a:t>
            </a:r>
          </a:p>
          <a:p>
            <a:pPr>
              <a:buNone/>
            </a:pPr>
            <a:r>
              <a:rPr lang="en-US" dirty="0" smtClean="0"/>
              <a:t>3)	Strategies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101</a:t>
            </a:fld>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fontScale="70000" lnSpcReduction="20000"/>
          </a:bodyPr>
          <a:lstStyle/>
          <a:p>
            <a:r>
              <a:rPr lang="en-US" b="1" u="sng" dirty="0" smtClean="0"/>
              <a:t>Mission</a:t>
            </a:r>
            <a:r>
              <a:rPr lang="en-US" u="sng" dirty="0" smtClean="0"/>
              <a:t>:-</a:t>
            </a:r>
            <a:r>
              <a:rPr lang="en-US" dirty="0" smtClean="0"/>
              <a:t> Every kind of organized operation has or at least should have, if it is to be meaningful purposes or missions.</a:t>
            </a:r>
          </a:p>
          <a:p>
            <a:pPr lvl="0"/>
            <a:r>
              <a:rPr lang="en-US" dirty="0" smtClean="0"/>
              <a:t>In every social system, enterprises have a basic function or task which is assigned to them by society – This is the mission of the organization</a:t>
            </a:r>
          </a:p>
          <a:p>
            <a:r>
              <a:rPr lang="en-US" u="sng" dirty="0" smtClean="0"/>
              <a:t>E.g.</a:t>
            </a:r>
            <a:r>
              <a:rPr lang="en-US" dirty="0" smtClean="0"/>
              <a:t> The purpose of a business generally is the production &amp; distribution of goods and services.</a:t>
            </a:r>
          </a:p>
          <a:p>
            <a:pPr lvl="0"/>
            <a:r>
              <a:rPr lang="en-US" b="1" u="sng" dirty="0" smtClean="0"/>
              <a:t>Objectives/Goals</a:t>
            </a:r>
            <a:r>
              <a:rPr lang="en-US" u="sng" dirty="0" smtClean="0"/>
              <a:t>:- </a:t>
            </a:r>
            <a:r>
              <a:rPr lang="en-US" dirty="0" smtClean="0"/>
              <a:t>The ends toward which activity is </a:t>
            </a:r>
          </a:p>
          <a:p>
            <a:pPr lvl="0"/>
            <a:r>
              <a:rPr lang="en-US" dirty="0" smtClean="0"/>
              <a:t>Objectives are a desired future results</a:t>
            </a:r>
          </a:p>
          <a:p>
            <a:pPr lvl="0"/>
            <a:r>
              <a:rPr lang="en-US" dirty="0" smtClean="0"/>
              <a:t>They represent not only the end of planning but the end toward which organizing, staffing, leading and controlling are aimed.</a:t>
            </a:r>
          </a:p>
          <a:p>
            <a:pPr lvl="0"/>
            <a:r>
              <a:rPr lang="en-US" dirty="0" smtClean="0"/>
              <a:t>While enterprise objectives are the basic plan of the film, a department may also have its own objectives.</a:t>
            </a:r>
          </a:p>
          <a:p>
            <a:r>
              <a:rPr lang="en-US" dirty="0" smtClean="0"/>
              <a:t> </a:t>
            </a:r>
          </a:p>
          <a:p>
            <a:pPr lvl="0"/>
            <a:r>
              <a:rPr lang="en-US" b="1" u="sng" dirty="0" smtClean="0"/>
              <a:t>Strategies</a:t>
            </a:r>
            <a:r>
              <a:rPr lang="en-US" u="sng" dirty="0" smtClean="0"/>
              <a:t>:-</a:t>
            </a:r>
            <a:r>
              <a:rPr lang="en-US" dirty="0" smtClean="0"/>
              <a:t> derived from Greek word  '</a:t>
            </a:r>
            <a:r>
              <a:rPr lang="en-US" dirty="0" err="1" smtClean="0"/>
              <a:t>strategos</a:t>
            </a:r>
            <a:r>
              <a:rPr lang="en-US" dirty="0" smtClean="0"/>
              <a:t>', meaning 'general'</a:t>
            </a:r>
          </a:p>
          <a:p>
            <a:r>
              <a:rPr lang="en-US" u="sng" dirty="0" smtClean="0"/>
              <a:t>Def.</a:t>
            </a:r>
            <a:r>
              <a:rPr lang="en-US" dirty="0" smtClean="0"/>
              <a:t>; General programs of action (deployment of resources) to attain objectives.</a:t>
            </a:r>
          </a:p>
          <a:p>
            <a:pPr lvl="0"/>
            <a:r>
              <a:rPr lang="en-US" dirty="0" smtClean="0"/>
              <a:t>The program of objectives of an organization and their changes, resources used to attain   these objectives, and policies governing the acquisition, use, and disposition of these resources.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102</a:t>
            </a:fld>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a:buNone/>
            </a:pPr>
            <a:r>
              <a:rPr lang="en-US" b="1" u="sng" dirty="0" smtClean="0"/>
              <a:t> b. Operational /Tactical plans:-</a:t>
            </a:r>
            <a:endParaRPr lang="en-US" dirty="0" smtClean="0"/>
          </a:p>
          <a:p>
            <a:r>
              <a:rPr lang="en-US" dirty="0" smtClean="0"/>
              <a:t>These are plans used to implement strategic plans</a:t>
            </a:r>
          </a:p>
          <a:p>
            <a:pPr>
              <a:buNone/>
            </a:pPr>
            <a:endParaRPr lang="en-US" dirty="0" smtClean="0"/>
          </a:p>
          <a:p>
            <a:r>
              <a:rPr lang="en-US" dirty="0" smtClean="0"/>
              <a:t>These plans are more limited in scope &amp; address those activities &amp; resources required to implement strategic plans.</a:t>
            </a:r>
          </a:p>
          <a:p>
            <a:pPr>
              <a:buNone/>
            </a:pPr>
            <a:endParaRPr lang="en-US" dirty="0" smtClean="0"/>
          </a:p>
          <a:p>
            <a:r>
              <a:rPr lang="en-US" dirty="0" smtClean="0"/>
              <a:t>these tactical plans deal more with the allocation of resources &amp; scheduling of actual work activities</a:t>
            </a:r>
          </a:p>
          <a:p>
            <a:pPr>
              <a:buNone/>
            </a:pPr>
            <a:endParaRPr lang="en-US" dirty="0" smtClean="0"/>
          </a:p>
          <a:p>
            <a:r>
              <a:rPr lang="en-US" dirty="0" smtClean="0"/>
              <a:t>Based on their use dimension these plans can be classified in to</a:t>
            </a:r>
          </a:p>
          <a:p>
            <a:pPr>
              <a:buNone/>
            </a:pPr>
            <a:r>
              <a:rPr lang="en-US" dirty="0" smtClean="0"/>
              <a:t>(</a:t>
            </a:r>
            <a:r>
              <a:rPr lang="en-US" dirty="0" err="1" smtClean="0"/>
              <a:t>i</a:t>
            </a:r>
            <a:r>
              <a:rPr lang="en-US" dirty="0" smtClean="0"/>
              <a:t>) </a:t>
            </a:r>
            <a:r>
              <a:rPr lang="en-US" dirty="0" smtClean="0">
                <a:solidFill>
                  <a:srgbClr val="FF0000"/>
                </a:solidFill>
              </a:rPr>
              <a:t>Single use plans</a:t>
            </a:r>
          </a:p>
          <a:p>
            <a:pPr>
              <a:buNone/>
            </a:pPr>
            <a:r>
              <a:rPr lang="en-US" dirty="0" smtClean="0"/>
              <a:t>(ii) </a:t>
            </a:r>
            <a:r>
              <a:rPr lang="en-US" dirty="0" smtClean="0">
                <a:solidFill>
                  <a:srgbClr val="FF0000"/>
                </a:solidFill>
              </a:rPr>
              <a:t>Standing plans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103</a:t>
            </a:fld>
            <a:endParaRPr 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normAutofit fontScale="77500" lnSpcReduction="20000"/>
          </a:bodyPr>
          <a:lstStyle/>
          <a:p>
            <a:pPr>
              <a:buNone/>
            </a:pPr>
            <a:r>
              <a:rPr lang="en-US" b="1" u="sng" dirty="0" smtClean="0"/>
              <a:t>Standing Plans</a:t>
            </a:r>
            <a:r>
              <a:rPr lang="en-US" dirty="0" smtClean="0"/>
              <a:t>- </a:t>
            </a:r>
          </a:p>
          <a:p>
            <a:pPr>
              <a:buFont typeface="Wingdings" pitchFamily="2" charset="2"/>
              <a:buChar char="v"/>
            </a:pPr>
            <a:r>
              <a:rPr lang="en-US" dirty="0" smtClean="0"/>
              <a:t>Are used to guide activities that occur over a period of time.</a:t>
            </a:r>
          </a:p>
          <a:p>
            <a:pPr>
              <a:buFont typeface="Wingdings" pitchFamily="2" charset="2"/>
              <a:buChar char="v"/>
            </a:pPr>
            <a:r>
              <a:rPr lang="en-US" dirty="0" smtClean="0"/>
              <a:t>These are plans that are designed to be used again and again.</a:t>
            </a:r>
          </a:p>
          <a:p>
            <a:pPr>
              <a:buFont typeface="Wingdings" pitchFamily="2" charset="2"/>
              <a:buChar char="v"/>
            </a:pPr>
            <a:r>
              <a:rPr lang="en-US" dirty="0" smtClean="0"/>
              <a:t>Standing plans exist in the form of</a:t>
            </a:r>
          </a:p>
          <a:p>
            <a:pPr>
              <a:buNone/>
            </a:pPr>
            <a:endParaRPr lang="en-US" sz="2100" dirty="0" smtClean="0"/>
          </a:p>
          <a:p>
            <a:pPr>
              <a:buNone/>
            </a:pPr>
            <a:r>
              <a:rPr lang="en-US" dirty="0" smtClean="0"/>
              <a:t>a) Policies</a:t>
            </a:r>
          </a:p>
          <a:p>
            <a:pPr>
              <a:buNone/>
            </a:pPr>
            <a:r>
              <a:rPr lang="en-US" dirty="0" smtClean="0"/>
              <a:t>b) Procedures/ Standard operating procedures</a:t>
            </a:r>
          </a:p>
          <a:p>
            <a:pPr>
              <a:buNone/>
            </a:pPr>
            <a:r>
              <a:rPr lang="en-US" dirty="0" smtClean="0"/>
              <a:t>c) Rules &amp; Regulations</a:t>
            </a:r>
          </a:p>
          <a:p>
            <a:pPr>
              <a:buNone/>
            </a:pPr>
            <a:endParaRPr lang="en-US" dirty="0" smtClean="0"/>
          </a:p>
          <a:p>
            <a:pPr marL="514350" indent="-514350">
              <a:buAutoNum type="alphaLcParenR"/>
            </a:pPr>
            <a:r>
              <a:rPr lang="en-US" b="1" dirty="0" smtClean="0"/>
              <a:t>Policies</a:t>
            </a:r>
            <a:r>
              <a:rPr lang="en-US" dirty="0" smtClean="0"/>
              <a:t>: - these are standing plans in that they are general statements or understandings which guide or channel thinking in decision making.</a:t>
            </a:r>
          </a:p>
          <a:p>
            <a:pPr marL="514350" indent="-514350">
              <a:buNone/>
            </a:pPr>
            <a:endParaRPr lang="en-US" dirty="0" smtClean="0"/>
          </a:p>
          <a:p>
            <a:pPr lvl="0"/>
            <a:r>
              <a:rPr lang="en-US" dirty="0" smtClean="0"/>
              <a:t>Policies define an area with in which a decision is to be made and ensure that the decision will be consistent with</a:t>
            </a:r>
          </a:p>
          <a:p>
            <a:pPr lvl="0">
              <a:buNone/>
            </a:pPr>
            <a:endParaRPr lang="en-US" dirty="0" smtClean="0"/>
          </a:p>
          <a:p>
            <a:pPr lvl="0"/>
            <a:r>
              <a:rPr lang="en-US" dirty="0" smtClean="0"/>
              <a:t>They allow some discretion / freedom</a:t>
            </a:r>
          </a:p>
          <a:p>
            <a:r>
              <a:rPr lang="en-US" dirty="0" smtClean="0"/>
              <a:t>Policies help decide issues before they become problems. E.g. hiring policy, Purchasing policy</a:t>
            </a:r>
          </a:p>
          <a:p>
            <a:pPr lvl="0"/>
            <a:endParaRPr lang="en-US" dirty="0" smtClean="0"/>
          </a:p>
        </p:txBody>
      </p:sp>
      <p:sp>
        <p:nvSpPr>
          <p:cNvPr id="4" name="Slide Number Placeholder 3"/>
          <p:cNvSpPr>
            <a:spLocks noGrp="1"/>
          </p:cNvSpPr>
          <p:nvPr>
            <p:ph type="sldNum" sz="quarter" idx="12"/>
          </p:nvPr>
        </p:nvSpPr>
        <p:spPr/>
        <p:txBody>
          <a:bodyPr/>
          <a:lstStyle/>
          <a:p>
            <a:fld id="{EB49B363-8F6A-4D60-BA5B-86AAE3A0E542}" type="slidenum">
              <a:rPr lang="en-US" smtClean="0"/>
              <a:pPr/>
              <a:t>104</a:t>
            </a:fld>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a:buNone/>
            </a:pPr>
            <a:r>
              <a:rPr lang="en-US" b="1" u="sng" dirty="0" smtClean="0"/>
              <a:t>Procedures:-</a:t>
            </a:r>
            <a:r>
              <a:rPr lang="en-US" b="1" dirty="0" smtClean="0"/>
              <a:t> </a:t>
            </a:r>
            <a:r>
              <a:rPr lang="en-US" dirty="0" smtClean="0"/>
              <a:t>are standing plans that establish a required method of handling future activities.</a:t>
            </a:r>
          </a:p>
          <a:p>
            <a:pPr lvl="0"/>
            <a:r>
              <a:rPr lang="en-US" dirty="0" smtClean="0"/>
              <a:t>They are guides to action rather than thinking</a:t>
            </a:r>
          </a:p>
          <a:p>
            <a:pPr lvl="0"/>
            <a:r>
              <a:rPr lang="en-US" dirty="0" smtClean="0"/>
              <a:t>are plans that describe a series of action to be taken</a:t>
            </a:r>
          </a:p>
          <a:p>
            <a:pPr lvl="0"/>
            <a:r>
              <a:rPr lang="en-US" dirty="0" smtClean="0"/>
              <a:t>Their essence is chronological sequence for a required action.</a:t>
            </a:r>
          </a:p>
          <a:p>
            <a:pPr lvl="0"/>
            <a:r>
              <a:rPr lang="en-US" dirty="0" smtClean="0"/>
              <a:t>Companies have hundreds of procedures for example, telling how to perform a job.</a:t>
            </a:r>
          </a:p>
          <a:p>
            <a:pPr lvl="0">
              <a:buNone/>
            </a:pPr>
            <a:endParaRPr lang="en-US" sz="1500" dirty="0" smtClean="0"/>
          </a:p>
          <a:p>
            <a:r>
              <a:rPr lang="en-US" u="sng" dirty="0" smtClean="0"/>
              <a:t>e.g.</a:t>
            </a:r>
            <a:r>
              <a:rPr lang="en-US" dirty="0" smtClean="0"/>
              <a:t> – Many companies have a policy of a least partially reimbursing their employees for educational expenses.</a:t>
            </a:r>
          </a:p>
          <a:p>
            <a:pPr>
              <a:buNone/>
            </a:pPr>
            <a:endParaRPr lang="en-US" sz="2100" dirty="0" smtClean="0"/>
          </a:p>
          <a:p>
            <a:r>
              <a:rPr lang="en-US" dirty="0" smtClean="0"/>
              <a:t>When this occurs the employee will have to follow a set </a:t>
            </a:r>
          </a:p>
          <a:p>
            <a:pPr>
              <a:buNone/>
            </a:pPr>
            <a:endParaRPr lang="en-US" sz="2100" dirty="0" smtClean="0"/>
          </a:p>
          <a:p>
            <a:r>
              <a:rPr lang="en-US" dirty="0" smtClean="0"/>
              <a:t>procedure in order to be reimbursed.</a:t>
            </a:r>
          </a:p>
          <a:p>
            <a:pPr lvl="0"/>
            <a:r>
              <a:rPr lang="en-US" dirty="0" smtClean="0"/>
              <a:t>He/she may have to fill a form</a:t>
            </a:r>
          </a:p>
          <a:p>
            <a:pPr lvl="0"/>
            <a:r>
              <a:rPr lang="en-US" dirty="0" smtClean="0"/>
              <a:t>attach a copy of his/her grades</a:t>
            </a:r>
          </a:p>
          <a:p>
            <a:pPr lvl="0"/>
            <a:r>
              <a:rPr lang="en-US" dirty="0" smtClean="0"/>
              <a:t>take both documents to personnel for processing</a:t>
            </a:r>
          </a:p>
          <a:p>
            <a:r>
              <a:rPr lang="en-US" dirty="0" smtClean="0"/>
              <a:t>Wait for the check in the mail.</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105</a:t>
            </a:fld>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a:buNone/>
            </a:pPr>
            <a:r>
              <a:rPr lang="en-US" b="1" u="sng" dirty="0" smtClean="0"/>
              <a:t>Rules and Regulations</a:t>
            </a:r>
            <a:r>
              <a:rPr lang="en-US" u="sng" dirty="0" smtClean="0"/>
              <a:t>:-</a:t>
            </a:r>
            <a:r>
              <a:rPr lang="en-US" dirty="0" smtClean="0"/>
              <a:t> are plans that describe exactly how one particular situation is to be handled.</a:t>
            </a:r>
          </a:p>
          <a:p>
            <a:pPr lvl="0"/>
            <a:r>
              <a:rPr lang="en-US" dirty="0" smtClean="0"/>
              <a:t>are statements of actions that most be taken or not taken</a:t>
            </a:r>
          </a:p>
          <a:p>
            <a:pPr lvl="0"/>
            <a:r>
              <a:rPr lang="en-US" dirty="0" smtClean="0"/>
              <a:t>rules are must restricting device</a:t>
            </a:r>
          </a:p>
          <a:p>
            <a:pPr lvl="0"/>
            <a:r>
              <a:rPr lang="en-US" dirty="0" smtClean="0"/>
              <a:t>There is no room for flexibility</a:t>
            </a:r>
          </a:p>
          <a:p>
            <a:pPr>
              <a:buNone/>
            </a:pPr>
            <a:r>
              <a:rPr lang="en-US" u="sng" dirty="0" smtClean="0"/>
              <a:t>e.g.</a:t>
            </a:r>
            <a:r>
              <a:rPr lang="en-US" dirty="0" smtClean="0"/>
              <a:t> No smoking at an employee's desk </a:t>
            </a:r>
          </a:p>
          <a:p>
            <a:r>
              <a:rPr lang="en-US" dirty="0" smtClean="0"/>
              <a:t>All employees must be at their desks at 8:00 A.M. </a:t>
            </a:r>
          </a:p>
          <a:p>
            <a:r>
              <a:rPr lang="en-US" dirty="0" smtClean="0"/>
              <a:t>Where policies and procedures provide guidelines for decision making</a:t>
            </a:r>
          </a:p>
          <a:p>
            <a:r>
              <a:rPr lang="en-US" dirty="0" smtClean="0"/>
              <a:t> rules &amp; regulations are statements that designate specific required action</a:t>
            </a:r>
          </a:p>
          <a:p>
            <a:r>
              <a:rPr lang="en-US" dirty="0" smtClean="0"/>
              <a:t>rules do not allow any discretion in their application. </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106</a:t>
            </a:fld>
            <a:endParaRPr lang="en-US"/>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686800" cy="6858000"/>
          </a:xfrm>
        </p:spPr>
        <p:txBody>
          <a:bodyPr>
            <a:normAutofit fontScale="77500" lnSpcReduction="20000"/>
          </a:bodyPr>
          <a:lstStyle/>
          <a:p>
            <a:pPr>
              <a:buNone/>
            </a:pPr>
            <a:r>
              <a:rPr lang="en-US" b="1" u="sng" dirty="0" smtClean="0"/>
              <a:t>Single Use Plans</a:t>
            </a:r>
            <a:endParaRPr lang="en-US" dirty="0" smtClean="0"/>
          </a:p>
          <a:p>
            <a:pPr lvl="0"/>
            <a:r>
              <a:rPr lang="en-US" dirty="0" smtClean="0"/>
              <a:t>Single use plans are plans that are used once, and then discarded. </a:t>
            </a:r>
          </a:p>
          <a:p>
            <a:pPr lvl="0"/>
            <a:endParaRPr lang="en-US" dirty="0" smtClean="0"/>
          </a:p>
          <a:p>
            <a:pPr lvl="0"/>
            <a:r>
              <a:rPr lang="en-US" dirty="0" smtClean="0"/>
              <a:t>This type of plans is designed to meet the needs of a unique or single situation; such as for special project or task. </a:t>
            </a:r>
          </a:p>
          <a:p>
            <a:pPr lvl="0">
              <a:buNone/>
            </a:pPr>
            <a:endParaRPr lang="en-US" dirty="0" smtClean="0"/>
          </a:p>
          <a:p>
            <a:pPr lvl="0"/>
            <a:r>
              <a:rPr lang="en-US" dirty="0" smtClean="0"/>
              <a:t>These plans are formulated to achieve a specific goal &amp; usually with in a shorter period of time. </a:t>
            </a:r>
          </a:p>
          <a:p>
            <a:pPr lvl="0">
              <a:buNone/>
            </a:pPr>
            <a:endParaRPr lang="en-US" dirty="0" smtClean="0"/>
          </a:p>
          <a:p>
            <a:pPr lvl="0"/>
            <a:r>
              <a:rPr lang="en-US" dirty="0" smtClean="0"/>
              <a:t>Non- repetitive unique situations call for the formulation of single use plans. </a:t>
            </a:r>
          </a:p>
          <a:p>
            <a:pPr lvl="0">
              <a:buNone/>
            </a:pPr>
            <a:endParaRPr lang="en-US" dirty="0" smtClean="0"/>
          </a:p>
          <a:p>
            <a:pPr lvl="0"/>
            <a:r>
              <a:rPr lang="en-US" dirty="0" smtClean="0"/>
              <a:t>They are also called one-time plans. under these plans, we have</a:t>
            </a:r>
          </a:p>
          <a:p>
            <a:pPr lvl="0">
              <a:buNone/>
            </a:pPr>
            <a:endParaRPr lang="en-US" dirty="0" smtClean="0"/>
          </a:p>
          <a:p>
            <a:pPr>
              <a:buNone/>
            </a:pPr>
            <a:r>
              <a:rPr lang="en-US" dirty="0" smtClean="0">
                <a:solidFill>
                  <a:srgbClr val="FF0000"/>
                </a:solidFill>
              </a:rPr>
              <a:t>1- 	Program (project)</a:t>
            </a:r>
          </a:p>
          <a:p>
            <a:pPr>
              <a:buNone/>
            </a:pPr>
            <a:r>
              <a:rPr lang="en-US" dirty="0" smtClean="0">
                <a:solidFill>
                  <a:srgbClr val="FF0000"/>
                </a:solidFill>
              </a:rPr>
              <a:t>2- 	Budget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107</a:t>
            </a:fld>
            <a:endParaRPr lang="en-US"/>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7010400"/>
          </a:xfrm>
        </p:spPr>
        <p:txBody>
          <a:bodyPr>
            <a:normAutofit fontScale="85000" lnSpcReduction="10000"/>
          </a:bodyPr>
          <a:lstStyle/>
          <a:p>
            <a:pPr marL="514350" indent="-514350">
              <a:buAutoNum type="alphaUcPeriod"/>
            </a:pPr>
            <a:r>
              <a:rPr lang="en-US" b="1" u="sng" dirty="0" smtClean="0"/>
              <a:t>Program</a:t>
            </a:r>
            <a:r>
              <a:rPr lang="en-US" u="sng" dirty="0" smtClean="0"/>
              <a:t>:-</a:t>
            </a:r>
            <a:r>
              <a:rPr lang="en-US" dirty="0" smtClean="0"/>
              <a:t> </a:t>
            </a:r>
          </a:p>
          <a:p>
            <a:pPr marL="514350" indent="-514350">
              <a:buFont typeface="Wingdings" pitchFamily="2" charset="2"/>
              <a:buChar char="Ø"/>
            </a:pPr>
            <a:r>
              <a:rPr lang="en-US" dirty="0" smtClean="0"/>
              <a:t>Programs are a complex of goals, policies, procedures, rules, task assignments, steps to be taken, resources to be employed and other elements necessary to carryout a given course of action;</a:t>
            </a:r>
          </a:p>
          <a:p>
            <a:pPr marL="514350" indent="-514350">
              <a:buFont typeface="Wingdings" pitchFamily="2" charset="2"/>
              <a:buChar char="Ø"/>
            </a:pPr>
            <a:endParaRPr lang="en-US" dirty="0" smtClean="0"/>
          </a:p>
          <a:p>
            <a:pPr marL="514350" indent="-514350">
              <a:buFont typeface="Wingdings" pitchFamily="2" charset="2"/>
              <a:buChar char="Ø"/>
            </a:pPr>
            <a:r>
              <a:rPr lang="en-US" dirty="0" smtClean="0"/>
              <a:t> They are ordinarily supported by budgets.</a:t>
            </a:r>
          </a:p>
          <a:p>
            <a:pPr marL="514350" indent="-514350">
              <a:buFont typeface="Wingdings" pitchFamily="2" charset="2"/>
              <a:buChar char="Ø"/>
            </a:pPr>
            <a:endParaRPr lang="en-US" sz="2100" dirty="0" smtClean="0"/>
          </a:p>
          <a:p>
            <a:pPr marL="514350" indent="-514350">
              <a:buFont typeface="Wingdings" pitchFamily="2" charset="2"/>
              <a:buChar char="Ø"/>
            </a:pPr>
            <a:r>
              <a:rPr lang="en-US" dirty="0" smtClean="0"/>
              <a:t>A program is a comprehensive plan that includes future use of different resources, sequence of required actions, time schedules for each in order to achieve stated objectives.</a:t>
            </a:r>
          </a:p>
          <a:p>
            <a:pPr marL="514350" indent="-514350">
              <a:buNone/>
            </a:pPr>
            <a:endParaRPr lang="en-US" sz="1600" dirty="0" smtClean="0"/>
          </a:p>
          <a:p>
            <a:pPr lvl="0">
              <a:buFont typeface="Wingdings" pitchFamily="2" charset="2"/>
              <a:buChar char="Ø"/>
            </a:pPr>
            <a:r>
              <a:rPr lang="en-US" dirty="0" smtClean="0"/>
              <a:t>It covers a relatively large set of activities such as</a:t>
            </a:r>
          </a:p>
          <a:p>
            <a:pPr lvl="0">
              <a:buNone/>
            </a:pPr>
            <a:endParaRPr lang="en-US" sz="1900" dirty="0" smtClean="0"/>
          </a:p>
          <a:p>
            <a:pPr>
              <a:buNone/>
            </a:pPr>
            <a:r>
              <a:rPr lang="en-US" dirty="0" smtClean="0"/>
              <a:t>(</a:t>
            </a:r>
            <a:r>
              <a:rPr lang="en-US" dirty="0" err="1" smtClean="0"/>
              <a:t>i</a:t>
            </a:r>
            <a:r>
              <a:rPr lang="en-US" dirty="0" smtClean="0"/>
              <a:t>)	The major steps required to reach an objective</a:t>
            </a:r>
          </a:p>
          <a:p>
            <a:pPr>
              <a:buNone/>
            </a:pPr>
            <a:r>
              <a:rPr lang="en-US" dirty="0" smtClean="0"/>
              <a:t>(ii)The organization unit or member responsible for each step; </a:t>
            </a:r>
          </a:p>
          <a:p>
            <a:pPr>
              <a:buNone/>
            </a:pPr>
            <a:r>
              <a:rPr lang="en-US" dirty="0" smtClean="0"/>
              <a:t>(iii)The order and timing of each step.</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108</a:t>
            </a:fld>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77500" lnSpcReduction="20000"/>
          </a:bodyPr>
          <a:lstStyle/>
          <a:p>
            <a:r>
              <a:rPr lang="en-US" b="1" u="sng" dirty="0" smtClean="0"/>
              <a:t>Budgets</a:t>
            </a:r>
            <a:r>
              <a:rPr lang="en-US" u="sng" dirty="0" smtClean="0"/>
              <a:t>:-</a:t>
            </a:r>
            <a:r>
              <a:rPr lang="en-US" dirty="0" smtClean="0"/>
              <a:t> are statements of expected results or resources set aside for specific activities expressed in numerical or quantitative terms.</a:t>
            </a:r>
          </a:p>
          <a:p>
            <a:pPr>
              <a:buNone/>
            </a:pPr>
            <a:endParaRPr lang="en-US" dirty="0" smtClean="0"/>
          </a:p>
          <a:p>
            <a:pPr lvl="0"/>
            <a:r>
              <a:rPr lang="en-US" dirty="0" smtClean="0"/>
              <a:t>They are primary devices to control organization activities and are thus important components of programs and projects.</a:t>
            </a:r>
          </a:p>
          <a:p>
            <a:pPr lvl="0">
              <a:buNone/>
            </a:pPr>
            <a:endParaRPr lang="en-US" dirty="0" smtClean="0"/>
          </a:p>
          <a:p>
            <a:pPr lvl="0"/>
            <a:r>
              <a:rPr lang="en-US" dirty="0" smtClean="0"/>
              <a:t>It is referred to as a "</a:t>
            </a:r>
            <a:r>
              <a:rPr lang="en-US" dirty="0" err="1" smtClean="0"/>
              <a:t>Numberized</a:t>
            </a:r>
            <a:r>
              <a:rPr lang="en-US" dirty="0" smtClean="0"/>
              <a:t>" plan /program</a:t>
            </a:r>
          </a:p>
          <a:p>
            <a:pPr lvl="0">
              <a:buNone/>
            </a:pPr>
            <a:endParaRPr lang="en-US" dirty="0" smtClean="0"/>
          </a:p>
          <a:p>
            <a:pPr lvl="0"/>
            <a:r>
              <a:rPr lang="en-US" dirty="0" smtClean="0"/>
              <a:t>It is a single use plan that specifies allocation of financial resources required to support specific activities with in a given time period.</a:t>
            </a:r>
          </a:p>
          <a:p>
            <a:pPr lvl="0">
              <a:buNone/>
            </a:pPr>
            <a:endParaRPr lang="en-US" dirty="0" smtClean="0"/>
          </a:p>
          <a:p>
            <a:pPr lvl="0"/>
            <a:r>
              <a:rPr lang="en-US" dirty="0" smtClean="0"/>
              <a:t>Budgets are important devices for controlling activities by setting limits on the amount of expenditures.</a:t>
            </a:r>
          </a:p>
          <a:p>
            <a:pPr lvl="0">
              <a:buNone/>
            </a:pPr>
            <a:endParaRPr lang="en-US" dirty="0" smtClean="0"/>
          </a:p>
          <a:p>
            <a:pPr lvl="0"/>
            <a:r>
              <a:rPr lang="en-US" dirty="0" smtClean="0"/>
              <a:t>A budget may be expressed either in financial terms or in terms of labor hrs, units of products, machine hours, in any other numerically measurable term.</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109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Autofit/>
          </a:bodyPr>
          <a:lstStyle/>
          <a:p>
            <a:r>
              <a:rPr lang="en-US" sz="3200" dirty="0" smtClean="0"/>
              <a:t>Cont…</a:t>
            </a:r>
            <a:endParaRPr lang="en-US" sz="3200" dirty="0"/>
          </a:p>
        </p:txBody>
      </p:sp>
      <p:sp>
        <p:nvSpPr>
          <p:cNvPr id="3" name="Content Placeholder 2"/>
          <p:cNvSpPr>
            <a:spLocks noGrp="1"/>
          </p:cNvSpPr>
          <p:nvPr>
            <p:ph idx="1"/>
          </p:nvPr>
        </p:nvSpPr>
        <p:spPr>
          <a:xfrm>
            <a:off x="304800" y="533400"/>
            <a:ext cx="8686800" cy="6477000"/>
          </a:xfrm>
        </p:spPr>
        <p:txBody>
          <a:bodyPr>
            <a:normAutofit fontScale="85000" lnSpcReduction="10000"/>
          </a:bodyPr>
          <a:lstStyle/>
          <a:p>
            <a:pPr lvl="0" algn="just"/>
            <a:r>
              <a:rPr lang="en-US" dirty="0"/>
              <a:t>According to </a:t>
            </a:r>
            <a:r>
              <a:rPr lang="en-US" dirty="0" err="1"/>
              <a:t>Mery</a:t>
            </a:r>
            <a:r>
              <a:rPr lang="en-US" dirty="0"/>
              <a:t> Parker </a:t>
            </a:r>
            <a:r>
              <a:rPr lang="en-US" dirty="0" err="1"/>
              <a:t>Fellott</a:t>
            </a:r>
            <a:r>
              <a:rPr lang="en-US" dirty="0"/>
              <a:t>; "the </a:t>
            </a:r>
            <a:r>
              <a:rPr lang="en-US" dirty="0" smtClean="0"/>
              <a:t>art of  </a:t>
            </a:r>
            <a:r>
              <a:rPr lang="en-US" dirty="0"/>
              <a:t>getting things done through the efforts of other people</a:t>
            </a:r>
            <a:r>
              <a:rPr lang="en-US" dirty="0" smtClean="0"/>
              <a:t>.“</a:t>
            </a:r>
          </a:p>
          <a:p>
            <a:pPr lvl="0" algn="just">
              <a:buNone/>
            </a:pPr>
            <a:endParaRPr lang="en-US" dirty="0"/>
          </a:p>
          <a:p>
            <a:pPr lvl="0" algn="just"/>
            <a:r>
              <a:rPr lang="en-US" dirty="0"/>
              <a:t>According to </a:t>
            </a:r>
            <a:r>
              <a:rPr lang="en-US" dirty="0" err="1"/>
              <a:t>Kinard</a:t>
            </a:r>
            <a:r>
              <a:rPr lang="en-US" dirty="0"/>
              <a:t>, "Management is the process of maximizing the potential of an organization's people and co-</a:t>
            </a:r>
            <a:r>
              <a:rPr lang="en-US" dirty="0" err="1"/>
              <a:t>ordinating</a:t>
            </a:r>
            <a:r>
              <a:rPr lang="en-US" dirty="0"/>
              <a:t> their efforts to attain predetermined goals</a:t>
            </a:r>
            <a:r>
              <a:rPr lang="en-US" dirty="0" smtClean="0"/>
              <a:t>.</a:t>
            </a:r>
          </a:p>
          <a:p>
            <a:pPr lvl="0" algn="just">
              <a:buNone/>
            </a:pPr>
            <a:endParaRPr lang="en-US" dirty="0"/>
          </a:p>
          <a:p>
            <a:pPr lvl="0" algn="just"/>
            <a:r>
              <a:rPr lang="en-US" dirty="0"/>
              <a:t>Management is defined as the process of </a:t>
            </a:r>
            <a:r>
              <a:rPr lang="en-US" b="1" dirty="0"/>
              <a:t>planning, organizing, leading and controlling </a:t>
            </a:r>
            <a:r>
              <a:rPr lang="en-US" dirty="0"/>
              <a:t>the efforts of organization members and of using all other </a:t>
            </a:r>
            <a:r>
              <a:rPr lang="en-US" dirty="0" smtClean="0"/>
              <a:t>organizational resources </a:t>
            </a:r>
            <a:r>
              <a:rPr lang="en-US" dirty="0"/>
              <a:t>to achieve stated organizational goals. </a:t>
            </a:r>
            <a:endParaRPr lang="en-US" dirty="0" smtClean="0"/>
          </a:p>
          <a:p>
            <a:pPr lvl="0" algn="just"/>
            <a:endParaRPr lang="en-US" dirty="0"/>
          </a:p>
          <a:p>
            <a:pPr lvl="0" algn="just"/>
            <a:r>
              <a:rPr lang="en-US" dirty="0" smtClean="0"/>
              <a:t>From </a:t>
            </a:r>
            <a:r>
              <a:rPr lang="en-US" dirty="0"/>
              <a:t>the various definitions of management, we can derive the following important points.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a:t>
            </a:fld>
            <a:endParaRPr lang="en-US"/>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100" b="1" dirty="0" smtClean="0"/>
              <a:t>3.4. The Planning Process</a:t>
            </a:r>
            <a:r>
              <a:rPr lang="en-US" dirty="0" smtClean="0"/>
              <a:t/>
            </a:r>
            <a:br>
              <a:rPr lang="en-US" dirty="0" smtClean="0"/>
            </a:br>
            <a:endParaRPr lang="en-US" dirty="0"/>
          </a:p>
        </p:txBody>
      </p:sp>
      <p:sp>
        <p:nvSpPr>
          <p:cNvPr id="3" name="Content Placeholder 2"/>
          <p:cNvSpPr>
            <a:spLocks noGrp="1"/>
          </p:cNvSpPr>
          <p:nvPr>
            <p:ph idx="1"/>
          </p:nvPr>
        </p:nvSpPr>
        <p:spPr>
          <a:xfrm>
            <a:off x="228600" y="609600"/>
            <a:ext cx="8763000" cy="6019800"/>
          </a:xfrm>
        </p:spPr>
        <p:txBody>
          <a:bodyPr/>
          <a:lstStyle/>
          <a:p>
            <a:pPr>
              <a:buNone/>
            </a:pPr>
            <a:r>
              <a:rPr lang="en-US" dirty="0" smtClean="0"/>
              <a:t>1.	Identifying and defining the real problem</a:t>
            </a:r>
          </a:p>
          <a:p>
            <a:pPr>
              <a:buNone/>
            </a:pPr>
            <a:r>
              <a:rPr lang="en-US" dirty="0" smtClean="0"/>
              <a:t>2. Establish clear-cut objectives</a:t>
            </a:r>
          </a:p>
          <a:p>
            <a:pPr>
              <a:buNone/>
            </a:pPr>
            <a:r>
              <a:rPr lang="en-US" dirty="0" smtClean="0"/>
              <a:t>3. Establishing the planning Premise/</a:t>
            </a:r>
            <a:r>
              <a:rPr lang="en-US" dirty="0" err="1" smtClean="0"/>
              <a:t>envir’l</a:t>
            </a:r>
            <a:r>
              <a:rPr lang="en-US" dirty="0" smtClean="0"/>
              <a:t> analysis </a:t>
            </a:r>
          </a:p>
          <a:p>
            <a:pPr>
              <a:buNone/>
            </a:pPr>
            <a:r>
              <a:rPr lang="en-US" dirty="0" smtClean="0"/>
              <a:t>4. Identify Alternative Courses of Action</a:t>
            </a:r>
          </a:p>
          <a:p>
            <a:pPr>
              <a:buNone/>
            </a:pPr>
            <a:r>
              <a:rPr lang="en-US" dirty="0" smtClean="0"/>
              <a:t>5. Evaluating Alternative Courses</a:t>
            </a:r>
          </a:p>
          <a:p>
            <a:pPr>
              <a:buNone/>
            </a:pPr>
            <a:r>
              <a:rPr lang="en-US" dirty="0" smtClean="0"/>
              <a:t>6. Selecting a course of action /best Alternative</a:t>
            </a:r>
          </a:p>
          <a:p>
            <a:pPr>
              <a:buNone/>
            </a:pPr>
            <a:r>
              <a:rPr lang="en-US" dirty="0" smtClean="0"/>
              <a:t>7. Formulating Derivative Plans</a:t>
            </a:r>
          </a:p>
          <a:p>
            <a:pPr>
              <a:buNone/>
            </a:pPr>
            <a:r>
              <a:rPr lang="en-US" dirty="0" smtClean="0"/>
              <a:t>8. </a:t>
            </a:r>
            <a:r>
              <a:rPr lang="en-US" dirty="0" err="1" smtClean="0"/>
              <a:t>Numberizing</a:t>
            </a:r>
            <a:r>
              <a:rPr lang="en-US" dirty="0" smtClean="0"/>
              <a:t> Plans by Budgeting</a:t>
            </a:r>
          </a:p>
          <a:p>
            <a:pPr>
              <a:buNone/>
            </a:pPr>
            <a:r>
              <a:rPr lang="en-US" dirty="0" smtClean="0"/>
              <a:t>9</a:t>
            </a:r>
            <a:r>
              <a:rPr lang="en-US" b="1" dirty="0" smtClean="0"/>
              <a:t>.</a:t>
            </a:r>
            <a:r>
              <a:rPr lang="en-US" dirty="0" smtClean="0"/>
              <a:t> Implement the Plan</a:t>
            </a:r>
          </a:p>
          <a:p>
            <a:pPr>
              <a:buNone/>
            </a:pPr>
            <a:r>
              <a:rPr lang="en-US" dirty="0" smtClean="0"/>
              <a:t>10. Control the plan</a:t>
            </a:r>
          </a:p>
          <a:p>
            <a:pPr>
              <a:buNone/>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110</a:t>
            </a:fld>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rmAutofit fontScale="90000"/>
          </a:bodyPr>
          <a:lstStyle/>
          <a:p>
            <a:r>
              <a:rPr lang="en-US" sz="3100" b="1" dirty="0" smtClean="0"/>
              <a:t>3.5 </a:t>
            </a:r>
            <a:r>
              <a:rPr lang="en-US" sz="3100" b="1" u="sng" dirty="0" smtClean="0"/>
              <a:t>Management by Objectives (MBO)</a:t>
            </a:r>
            <a:r>
              <a:rPr lang="en-US" dirty="0" smtClean="0"/>
              <a:t/>
            </a:r>
            <a:br>
              <a:rPr lang="en-US" dirty="0" smtClean="0"/>
            </a:br>
            <a:endParaRPr lang="en-US" dirty="0"/>
          </a:p>
        </p:txBody>
      </p:sp>
      <p:sp>
        <p:nvSpPr>
          <p:cNvPr id="3" name="Content Placeholder 2"/>
          <p:cNvSpPr>
            <a:spLocks noGrp="1"/>
          </p:cNvSpPr>
          <p:nvPr>
            <p:ph idx="1"/>
          </p:nvPr>
        </p:nvSpPr>
        <p:spPr>
          <a:xfrm>
            <a:off x="228600" y="381000"/>
            <a:ext cx="8686800" cy="6248400"/>
          </a:xfrm>
        </p:spPr>
        <p:txBody>
          <a:bodyPr>
            <a:normAutofit fontScale="92500" lnSpcReduction="20000"/>
          </a:bodyPr>
          <a:lstStyle/>
          <a:p>
            <a:r>
              <a:rPr lang="en-US" dirty="0" smtClean="0"/>
              <a:t>Management by objectives was first popularized by management expert Peter </a:t>
            </a:r>
            <a:r>
              <a:rPr lang="en-US" dirty="0" err="1" smtClean="0"/>
              <a:t>Drucker</a:t>
            </a:r>
            <a:r>
              <a:rPr lang="en-US" dirty="0" smtClean="0"/>
              <a:t>.  </a:t>
            </a:r>
          </a:p>
          <a:p>
            <a:endParaRPr lang="en-US" dirty="0" smtClean="0"/>
          </a:p>
          <a:p>
            <a:r>
              <a:rPr lang="en-US" dirty="0" smtClean="0"/>
              <a:t>MBO addresses the need to involve managers at all levels in the goals setting process. </a:t>
            </a:r>
          </a:p>
          <a:p>
            <a:endParaRPr lang="en-US" dirty="0" smtClean="0"/>
          </a:p>
          <a:p>
            <a:r>
              <a:rPr lang="en-US" dirty="0" smtClean="0"/>
              <a:t> MBO may be defined as a process whereby the </a:t>
            </a:r>
            <a:r>
              <a:rPr lang="en-US" dirty="0" smtClean="0">
                <a:solidFill>
                  <a:srgbClr val="FF0000"/>
                </a:solidFill>
              </a:rPr>
              <a:t>superior and the subordinate managers jointly establish objectives, define areas of responsibility </a:t>
            </a:r>
            <a:r>
              <a:rPr lang="en-US" dirty="0" err="1" smtClean="0">
                <a:solidFill>
                  <a:srgbClr val="FF0000"/>
                </a:solidFill>
              </a:rPr>
              <a:t>interms</a:t>
            </a:r>
            <a:r>
              <a:rPr lang="en-US" dirty="0" smtClean="0">
                <a:solidFill>
                  <a:srgbClr val="FF0000"/>
                </a:solidFill>
              </a:rPr>
              <a:t> of expected results, </a:t>
            </a:r>
            <a:r>
              <a:rPr lang="en-US" dirty="0" smtClean="0"/>
              <a:t>and use these measures as guides for operating the unit and assessing the contribution of each member of the organization.  </a:t>
            </a:r>
          </a:p>
          <a:p>
            <a:endParaRPr lang="en-US" dirty="0" smtClean="0"/>
          </a:p>
          <a:p>
            <a:r>
              <a:rPr lang="en-US" dirty="0" smtClean="0"/>
              <a:t>The essence of MBO is the practice of goal setting at every level of management. </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111</a:t>
            </a:fld>
            <a:endParaRPr 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839200" cy="6705600"/>
          </a:xfrm>
        </p:spPr>
        <p:txBody>
          <a:bodyPr>
            <a:normAutofit fontScale="77500" lnSpcReduction="20000"/>
          </a:bodyPr>
          <a:lstStyle/>
          <a:p>
            <a:pPr>
              <a:buNone/>
            </a:pPr>
            <a:r>
              <a:rPr lang="en-US" b="1" u="sng" dirty="0" smtClean="0"/>
              <a:t>Steeps in MBO Process</a:t>
            </a:r>
            <a:endParaRPr lang="en-US" dirty="0" smtClean="0"/>
          </a:p>
          <a:p>
            <a:r>
              <a:rPr lang="en-US" dirty="0" smtClean="0"/>
              <a:t>Since MBO is a method whereby managers and employees define goals for every department, project, and person and use them to monitor subsequent performance, it involves the following steps:</a:t>
            </a:r>
          </a:p>
          <a:p>
            <a:pPr lvl="0">
              <a:buNone/>
            </a:pPr>
            <a:r>
              <a:rPr lang="en-US" b="1" dirty="0" smtClean="0"/>
              <a:t>1. Setting goals</a:t>
            </a:r>
          </a:p>
          <a:p>
            <a:pPr lvl="0"/>
            <a:r>
              <a:rPr lang="en-US" dirty="0" smtClean="0"/>
              <a:t>A goal that should be </a:t>
            </a:r>
            <a:r>
              <a:rPr lang="en-US" dirty="0" smtClean="0">
                <a:solidFill>
                  <a:srgbClr val="FF0000"/>
                </a:solidFill>
              </a:rPr>
              <a:t>concrete, realisti</a:t>
            </a:r>
            <a:r>
              <a:rPr lang="en-US" dirty="0" smtClean="0"/>
              <a:t>c that provides a specific target and time frame and assign responsibility.</a:t>
            </a:r>
          </a:p>
          <a:p>
            <a:pPr lvl="0">
              <a:buNone/>
            </a:pPr>
            <a:endParaRPr lang="en-US" dirty="0" smtClean="0"/>
          </a:p>
          <a:p>
            <a:pPr lvl="0"/>
            <a:r>
              <a:rPr lang="en-US" dirty="0" smtClean="0"/>
              <a:t>Goals that can be</a:t>
            </a:r>
            <a:r>
              <a:rPr lang="en-US" dirty="0" smtClean="0">
                <a:solidFill>
                  <a:srgbClr val="FF0000"/>
                </a:solidFill>
              </a:rPr>
              <a:t> quantitative </a:t>
            </a:r>
            <a:r>
              <a:rPr lang="en-US" dirty="0" smtClean="0"/>
              <a:t>– described in numerical terms or </a:t>
            </a:r>
            <a:r>
              <a:rPr lang="en-US" dirty="0" smtClean="0">
                <a:solidFill>
                  <a:srgbClr val="FF0000"/>
                </a:solidFill>
              </a:rPr>
              <a:t>qualitative expressed </a:t>
            </a:r>
            <a:r>
              <a:rPr lang="en-US" dirty="0" smtClean="0"/>
              <a:t>with the use of statements.</a:t>
            </a:r>
          </a:p>
          <a:p>
            <a:pPr lvl="0">
              <a:buNone/>
            </a:pPr>
            <a:endParaRPr lang="en-US" dirty="0" smtClean="0"/>
          </a:p>
          <a:p>
            <a:pPr lvl="0">
              <a:buNone/>
            </a:pPr>
            <a:r>
              <a:rPr lang="en-US" b="1" dirty="0" smtClean="0"/>
              <a:t>2. Developing action plans</a:t>
            </a:r>
          </a:p>
          <a:p>
            <a:pPr lvl="0"/>
            <a:r>
              <a:rPr lang="en-US" dirty="0" smtClean="0"/>
              <a:t>An action plan defines the course of action and resources needed to achieve the stated goals. </a:t>
            </a:r>
          </a:p>
          <a:p>
            <a:pPr lvl="0"/>
            <a:endParaRPr lang="en-US" dirty="0" smtClean="0"/>
          </a:p>
          <a:p>
            <a:pPr lvl="0"/>
            <a:r>
              <a:rPr lang="en-US" dirty="0" smtClean="0"/>
              <a:t> An action plan is a detailed plan made for both departments and individuals.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112</a:t>
            </a:fld>
            <a:endParaRPr lang="en-US"/>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858000"/>
          </a:xfrm>
        </p:spPr>
        <p:txBody>
          <a:bodyPr>
            <a:normAutofit fontScale="77500" lnSpcReduction="20000"/>
          </a:bodyPr>
          <a:lstStyle/>
          <a:p>
            <a:pPr lvl="0">
              <a:buNone/>
            </a:pPr>
            <a:r>
              <a:rPr lang="en-US" b="1" dirty="0" smtClean="0"/>
              <a:t>3. Reviewing progress</a:t>
            </a:r>
          </a:p>
          <a:p>
            <a:pPr lvl="0"/>
            <a:r>
              <a:rPr lang="en-US" dirty="0" smtClean="0"/>
              <a:t>A periodic progress review is important to insure that action place are working.  </a:t>
            </a:r>
          </a:p>
          <a:p>
            <a:pPr lvl="0">
              <a:buNone/>
            </a:pPr>
            <a:endParaRPr lang="en-US" dirty="0" smtClean="0"/>
          </a:p>
          <a:p>
            <a:pPr lvl="0"/>
            <a:r>
              <a:rPr lang="en-US" dirty="0" smtClean="0"/>
              <a:t>This review can occur informally between managers and subordinates, three, six or nine month's review</a:t>
            </a:r>
          </a:p>
          <a:p>
            <a:pPr lvl="0">
              <a:buNone/>
            </a:pPr>
            <a:endParaRPr lang="en-US" dirty="0" smtClean="0"/>
          </a:p>
          <a:p>
            <a:pPr lvl="0">
              <a:buNone/>
            </a:pPr>
            <a:r>
              <a:rPr lang="en-US" b="1" dirty="0" smtClean="0"/>
              <a:t>4. Appraising overall performance</a:t>
            </a:r>
          </a:p>
          <a:p>
            <a:pPr lvl="0">
              <a:buNone/>
            </a:pPr>
            <a:endParaRPr lang="en-US" b="1" dirty="0" smtClean="0"/>
          </a:p>
          <a:p>
            <a:pPr lvl="0"/>
            <a:r>
              <a:rPr lang="en-US" dirty="0" smtClean="0"/>
              <a:t>Careful evaluation should be made to see whether annual goals have been achieved for both departments and individuals. </a:t>
            </a:r>
          </a:p>
          <a:p>
            <a:pPr lvl="0">
              <a:buNone/>
            </a:pPr>
            <a:endParaRPr lang="en-US" dirty="0" smtClean="0"/>
          </a:p>
          <a:p>
            <a:pPr lvl="0"/>
            <a:r>
              <a:rPr lang="en-US" dirty="0" smtClean="0"/>
              <a:t> Success or failure to achieve goals can become part of the performance appraisal system and the designation of salary increases and other rewards.</a:t>
            </a:r>
          </a:p>
          <a:p>
            <a:pPr lvl="0"/>
            <a:endParaRPr lang="en-US" dirty="0" smtClean="0"/>
          </a:p>
          <a:p>
            <a:pPr lvl="0"/>
            <a:r>
              <a:rPr lang="en-US" dirty="0" smtClean="0"/>
              <a:t>The specific application of MBO must fit the needs of each company.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113</a:t>
            </a:fld>
            <a:endParaRPr lang="en-US"/>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Autofit/>
          </a:bodyPr>
          <a:lstStyle/>
          <a:p>
            <a:r>
              <a:rPr lang="en-US" sz="3200" b="1" dirty="0" smtClean="0"/>
              <a:t>The benefit of MBO </a:t>
            </a:r>
            <a:endParaRPr lang="en-US" sz="3200" b="1" dirty="0"/>
          </a:p>
        </p:txBody>
      </p:sp>
      <p:sp>
        <p:nvSpPr>
          <p:cNvPr id="3" name="Content Placeholder 2"/>
          <p:cNvSpPr>
            <a:spLocks noGrp="1"/>
          </p:cNvSpPr>
          <p:nvPr>
            <p:ph idx="1"/>
          </p:nvPr>
        </p:nvSpPr>
        <p:spPr>
          <a:xfrm>
            <a:off x="0" y="533400"/>
            <a:ext cx="9144000" cy="6172200"/>
          </a:xfrm>
        </p:spPr>
        <p:txBody>
          <a:bodyPr>
            <a:normAutofit fontScale="92500" lnSpcReduction="20000"/>
          </a:bodyPr>
          <a:lstStyle/>
          <a:p>
            <a:pPr>
              <a:buFont typeface="Wingdings" pitchFamily="2" charset="2"/>
              <a:buChar char="Ø"/>
            </a:pPr>
            <a:r>
              <a:rPr lang="en-US" dirty="0" smtClean="0"/>
              <a:t>is the linking of objective setting with individual </a:t>
            </a:r>
            <a:r>
              <a:rPr lang="en-US" dirty="0" smtClean="0">
                <a:solidFill>
                  <a:srgbClr val="FF0000"/>
                </a:solidFill>
              </a:rPr>
              <a:t>motivation</a:t>
            </a:r>
            <a:r>
              <a:rPr lang="en-US" dirty="0" smtClean="0"/>
              <a:t>. </a:t>
            </a:r>
          </a:p>
          <a:p>
            <a:pPr>
              <a:buFont typeface="Wingdings" pitchFamily="2" charset="2"/>
              <a:buChar char="Ø"/>
            </a:pPr>
            <a:endParaRPr lang="en-US" dirty="0" smtClean="0"/>
          </a:p>
          <a:p>
            <a:pPr>
              <a:buFont typeface="Wingdings" pitchFamily="2" charset="2"/>
              <a:buChar char="Ø"/>
            </a:pPr>
            <a:r>
              <a:rPr lang="en-US" dirty="0" smtClean="0"/>
              <a:t> Since the employee participates in own goals setting there is </a:t>
            </a:r>
            <a:r>
              <a:rPr lang="en-US" dirty="0" smtClean="0">
                <a:solidFill>
                  <a:srgbClr val="FF0000"/>
                </a:solidFill>
              </a:rPr>
              <a:t>commitment</a:t>
            </a:r>
            <a:r>
              <a:rPr lang="en-US" dirty="0" smtClean="0"/>
              <a:t> to them.  </a:t>
            </a:r>
          </a:p>
          <a:p>
            <a:pPr>
              <a:buFont typeface="Wingdings" pitchFamily="2" charset="2"/>
              <a:buChar char="Ø"/>
            </a:pPr>
            <a:endParaRPr lang="en-US" dirty="0" smtClean="0"/>
          </a:p>
          <a:p>
            <a:pPr>
              <a:buFont typeface="Wingdings" pitchFamily="2" charset="2"/>
              <a:buChar char="Ø"/>
            </a:pPr>
            <a:r>
              <a:rPr lang="en-US" dirty="0" smtClean="0"/>
              <a:t>Improved morale may also result regular </a:t>
            </a:r>
            <a:r>
              <a:rPr lang="en-US" dirty="0" smtClean="0">
                <a:solidFill>
                  <a:srgbClr val="FF0000"/>
                </a:solidFill>
              </a:rPr>
              <a:t>face-to-face communications</a:t>
            </a:r>
            <a:r>
              <a:rPr lang="en-US" dirty="0" smtClean="0"/>
              <a:t> between subordinates and superiors. </a:t>
            </a:r>
          </a:p>
          <a:p>
            <a:pPr>
              <a:buNone/>
            </a:pPr>
            <a:endParaRPr lang="en-US" dirty="0" smtClean="0"/>
          </a:p>
          <a:p>
            <a:pPr>
              <a:buFont typeface="Wingdings" pitchFamily="2" charset="2"/>
              <a:buChar char="Ø"/>
            </a:pPr>
            <a:r>
              <a:rPr lang="en-US" dirty="0" smtClean="0"/>
              <a:t> Furthermore, </a:t>
            </a:r>
            <a:r>
              <a:rPr lang="en-US" dirty="0" smtClean="0">
                <a:solidFill>
                  <a:srgbClr val="FF0000"/>
                </a:solidFill>
              </a:rPr>
              <a:t>appraisal is more objective </a:t>
            </a:r>
            <a:r>
              <a:rPr lang="en-US" dirty="0" smtClean="0"/>
              <a:t>since subordinates are evaluated on the extent to which their goals have been met. </a:t>
            </a:r>
          </a:p>
          <a:p>
            <a:pPr>
              <a:buFont typeface="Wingdings" pitchFamily="2" charset="2"/>
              <a:buChar char="Ø"/>
            </a:pPr>
            <a:endParaRPr lang="en-US" dirty="0" smtClean="0"/>
          </a:p>
          <a:p>
            <a:pPr>
              <a:buFont typeface="Wingdings" pitchFamily="2" charset="2"/>
              <a:buChar char="Ø"/>
            </a:pPr>
            <a:r>
              <a:rPr lang="en-US" dirty="0" smtClean="0"/>
              <a:t> It forces think for </a:t>
            </a:r>
            <a:r>
              <a:rPr lang="en-US" dirty="0" smtClean="0">
                <a:solidFill>
                  <a:srgbClr val="FF0000"/>
                </a:solidFill>
              </a:rPr>
              <a:t>results</a:t>
            </a:r>
            <a:r>
              <a:rPr lang="en-US" dirty="0" smtClean="0"/>
              <a: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114</a:t>
            </a:fld>
            <a:endParaRPr lang="en-US"/>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4000" b="1" dirty="0" smtClean="0"/>
              <a:t>Problems with MBO</a:t>
            </a:r>
            <a:r>
              <a:rPr lang="en-US" dirty="0" smtClean="0"/>
              <a:t/>
            </a:r>
            <a:br>
              <a:rPr lang="en-US" dirty="0" smtClean="0"/>
            </a:br>
            <a:endParaRPr lang="en-US" dirty="0"/>
          </a:p>
        </p:txBody>
      </p:sp>
      <p:sp>
        <p:nvSpPr>
          <p:cNvPr id="3" name="Content Placeholder 2"/>
          <p:cNvSpPr>
            <a:spLocks noGrp="1"/>
          </p:cNvSpPr>
          <p:nvPr>
            <p:ph idx="1"/>
          </p:nvPr>
        </p:nvSpPr>
        <p:spPr>
          <a:xfrm>
            <a:off x="152400" y="609600"/>
            <a:ext cx="8991600" cy="6248400"/>
          </a:xfrm>
        </p:spPr>
        <p:txBody>
          <a:bodyPr>
            <a:normAutofit fontScale="85000" lnSpcReduction="10000"/>
          </a:bodyPr>
          <a:lstStyle/>
          <a:p>
            <a:r>
              <a:rPr lang="en-US" dirty="0" smtClean="0"/>
              <a:t>MBO may fail due to one or more of the following problems.</a:t>
            </a:r>
          </a:p>
          <a:p>
            <a:pPr>
              <a:buNone/>
            </a:pPr>
            <a:endParaRPr lang="en-US" dirty="0" smtClean="0"/>
          </a:p>
          <a:p>
            <a:pPr lvl="0">
              <a:buFont typeface="Wingdings" pitchFamily="2" charset="2"/>
              <a:buChar char="v"/>
            </a:pPr>
            <a:r>
              <a:rPr lang="en-US" dirty="0" smtClean="0"/>
              <a:t>Lack of adequate resources</a:t>
            </a:r>
          </a:p>
          <a:p>
            <a:pPr lvl="0">
              <a:buFont typeface="Wingdings" pitchFamily="2" charset="2"/>
              <a:buChar char="v"/>
            </a:pPr>
            <a:endParaRPr lang="en-US" dirty="0" smtClean="0"/>
          </a:p>
          <a:p>
            <a:pPr lvl="0">
              <a:buFont typeface="Wingdings" pitchFamily="2" charset="2"/>
              <a:buChar char="v"/>
            </a:pPr>
            <a:r>
              <a:rPr lang="en-US" dirty="0" smtClean="0"/>
              <a:t>Since every manager at every level runs his/her own objectives, there may not be support and involvement by top management.</a:t>
            </a:r>
          </a:p>
          <a:p>
            <a:pPr lvl="0">
              <a:buFont typeface="Wingdings" pitchFamily="2" charset="2"/>
              <a:buChar char="v"/>
            </a:pPr>
            <a:endParaRPr lang="en-US" dirty="0" smtClean="0"/>
          </a:p>
          <a:p>
            <a:pPr lvl="0">
              <a:buFont typeface="Wingdings" pitchFamily="2" charset="2"/>
              <a:buChar char="v"/>
            </a:pPr>
            <a:r>
              <a:rPr lang="en-US" dirty="0" smtClean="0"/>
              <a:t>Lack of optimal coordination - because everyone strive for the attainment of his/her own unit goals.</a:t>
            </a:r>
          </a:p>
          <a:p>
            <a:pPr lvl="0">
              <a:buFont typeface="Wingdings" pitchFamily="2" charset="2"/>
              <a:buChar char="v"/>
            </a:pPr>
            <a:endParaRPr lang="en-US" dirty="0" smtClean="0"/>
          </a:p>
          <a:p>
            <a:pPr lvl="0">
              <a:buFont typeface="Wingdings" pitchFamily="2" charset="2"/>
              <a:buChar char="v"/>
            </a:pPr>
            <a:r>
              <a:rPr lang="en-US" dirty="0" smtClean="0"/>
              <a:t>Over emphasis on appraisal.</a:t>
            </a:r>
          </a:p>
          <a:p>
            <a:pPr lvl="0">
              <a:buFont typeface="Wingdings" pitchFamily="2" charset="2"/>
              <a:buChar char="v"/>
            </a:pPr>
            <a:endParaRPr lang="en-US" dirty="0" smtClean="0"/>
          </a:p>
          <a:p>
            <a:pPr lvl="0">
              <a:buFont typeface="Wingdings" pitchFamily="2" charset="2"/>
              <a:buChar char="v"/>
            </a:pPr>
            <a:r>
              <a:rPr lang="en-US" dirty="0" smtClean="0"/>
              <a:t>Over emphasis of paper work.</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115</a:t>
            </a:fld>
            <a:endParaRPr lang="en-US"/>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dirty="0" smtClean="0"/>
              <a:t>Problems with MBO’ cont…</a:t>
            </a:r>
            <a:endParaRPr lang="en-US" dirty="0"/>
          </a:p>
        </p:txBody>
      </p:sp>
      <p:sp>
        <p:nvSpPr>
          <p:cNvPr id="3" name="Content Placeholder 2"/>
          <p:cNvSpPr>
            <a:spLocks noGrp="1"/>
          </p:cNvSpPr>
          <p:nvPr>
            <p:ph idx="1"/>
          </p:nvPr>
        </p:nvSpPr>
        <p:spPr>
          <a:xfrm>
            <a:off x="228600" y="838200"/>
            <a:ext cx="8458200" cy="6019800"/>
          </a:xfrm>
        </p:spPr>
        <p:txBody>
          <a:bodyPr>
            <a:normAutofit lnSpcReduction="10000"/>
          </a:bodyPr>
          <a:lstStyle/>
          <a:p>
            <a:pPr lvl="0">
              <a:buFont typeface="Wingdings" pitchFamily="2" charset="2"/>
              <a:buChar char="v"/>
            </a:pPr>
            <a:r>
              <a:rPr lang="en-US" dirty="0" smtClean="0"/>
              <a:t>Failure to teach the philosophy of MBO.</a:t>
            </a:r>
          </a:p>
          <a:p>
            <a:pPr lvl="0">
              <a:buFont typeface="Wingdings" pitchFamily="2" charset="2"/>
              <a:buChar char="v"/>
            </a:pPr>
            <a:endParaRPr lang="en-US" dirty="0" smtClean="0"/>
          </a:p>
          <a:p>
            <a:pPr lvl="0">
              <a:buFont typeface="Wingdings" pitchFamily="2" charset="2"/>
              <a:buChar char="v"/>
            </a:pPr>
            <a:r>
              <a:rPr lang="en-US" dirty="0" smtClean="0"/>
              <a:t>Failure to give guidelines to goal setters.</a:t>
            </a:r>
          </a:p>
          <a:p>
            <a:pPr lvl="0">
              <a:buFont typeface="Wingdings" pitchFamily="2" charset="2"/>
              <a:buChar char="v"/>
            </a:pPr>
            <a:endParaRPr lang="en-US" dirty="0" smtClean="0"/>
          </a:p>
          <a:p>
            <a:pPr lvl="0">
              <a:buFont typeface="Wingdings" pitchFamily="2" charset="2"/>
              <a:buChar char="v"/>
            </a:pPr>
            <a:r>
              <a:rPr lang="en-US" dirty="0" smtClean="0"/>
              <a:t>Difficulty of setting verifiable goals. </a:t>
            </a:r>
          </a:p>
          <a:p>
            <a:pPr lvl="0">
              <a:buFont typeface="Wingdings" pitchFamily="2" charset="2"/>
              <a:buChar char="v"/>
            </a:pPr>
            <a:endParaRPr lang="en-US" dirty="0" smtClean="0"/>
          </a:p>
          <a:p>
            <a:pPr lvl="0">
              <a:buFont typeface="Wingdings" pitchFamily="2" charset="2"/>
              <a:buChar char="v"/>
            </a:pPr>
            <a:r>
              <a:rPr lang="en-US" dirty="0" smtClean="0"/>
              <a:t>Emphasis on short-term objectives strategic goals may be displaced by operational goals.</a:t>
            </a:r>
          </a:p>
          <a:p>
            <a:pPr lvl="0">
              <a:buFont typeface="Wingdings" pitchFamily="2" charset="2"/>
              <a:buChar char="v"/>
            </a:pPr>
            <a:endParaRPr lang="en-US" dirty="0" smtClean="0"/>
          </a:p>
          <a:p>
            <a:pPr lvl="0">
              <a:buFont typeface="Wingdings" pitchFamily="2" charset="2"/>
              <a:buChar char="v"/>
            </a:pPr>
            <a:r>
              <a:rPr lang="en-US" dirty="0" smtClean="0"/>
              <a:t>Constant change prevents MBO from taking hold.</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116</a:t>
            </a:fld>
            <a:endParaRPr 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34400" cy="4525963"/>
          </a:xfrm>
        </p:spPr>
        <p:txBody>
          <a:bodyPr/>
          <a:lstStyle/>
          <a:p>
            <a:pPr>
              <a:buNone/>
            </a:pPr>
            <a:endParaRPr lang="en-US" dirty="0" smtClean="0"/>
          </a:p>
          <a:p>
            <a:pPr algn="ctr">
              <a:buNone/>
            </a:pPr>
            <a:r>
              <a:rPr lang="en-US" sz="3600" b="1" dirty="0" smtClean="0"/>
              <a:t>Chapter Four</a:t>
            </a:r>
          </a:p>
          <a:p>
            <a:pPr algn="ctr">
              <a:buNone/>
            </a:pPr>
            <a:endParaRPr lang="en-US" sz="3600" b="1" dirty="0" smtClean="0"/>
          </a:p>
          <a:p>
            <a:pPr algn="ctr">
              <a:buNone/>
            </a:pPr>
            <a:r>
              <a:rPr lang="en-US" sz="3600" b="1" dirty="0" smtClean="0"/>
              <a:t>Organizing Function Of Management </a:t>
            </a:r>
            <a:endParaRPr lang="en-US" sz="3600"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117</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lvl="0"/>
            <a:r>
              <a:rPr lang="en-US" dirty="0"/>
              <a:t>Management refers to the managerial functions of planning, organizing, staffing, leading </a:t>
            </a:r>
            <a:r>
              <a:rPr lang="en-US" dirty="0" smtClean="0"/>
              <a:t>and controlling.</a:t>
            </a:r>
          </a:p>
          <a:p>
            <a:pPr lvl="0">
              <a:buNone/>
            </a:pPr>
            <a:endParaRPr lang="en-US" dirty="0"/>
          </a:p>
          <a:p>
            <a:pPr lvl="0"/>
            <a:r>
              <a:rPr lang="en-US" dirty="0"/>
              <a:t>Management co-ordinates both human and non human resources (land, </a:t>
            </a:r>
            <a:r>
              <a:rPr lang="en-US" dirty="0" err="1"/>
              <a:t>labour</a:t>
            </a:r>
            <a:r>
              <a:rPr lang="en-US" dirty="0"/>
              <a:t>, capital) for the accomplishment of objectives</a:t>
            </a:r>
            <a:r>
              <a:rPr lang="en-US" dirty="0" smtClean="0"/>
              <a:t>.</a:t>
            </a:r>
          </a:p>
          <a:p>
            <a:pPr lvl="0">
              <a:buNone/>
            </a:pPr>
            <a:endParaRPr lang="en-US" dirty="0"/>
          </a:p>
          <a:p>
            <a:pPr lvl="0"/>
            <a:r>
              <a:rPr lang="en-US" dirty="0"/>
              <a:t>Management is applied to all types of organization</a:t>
            </a:r>
          </a:p>
          <a:p>
            <a:pPr>
              <a:buNone/>
            </a:pPr>
            <a:r>
              <a:rPr lang="en-US" dirty="0"/>
              <a:t>- Profit or not for profit</a:t>
            </a:r>
          </a:p>
          <a:p>
            <a:pPr>
              <a:buNone/>
            </a:pPr>
            <a:r>
              <a:rPr lang="en-US" dirty="0"/>
              <a:t>- Large, medium or small organization</a:t>
            </a:r>
          </a:p>
          <a:p>
            <a:pPr>
              <a:buFontTx/>
              <a:buChar char="-"/>
            </a:pPr>
            <a:r>
              <a:rPr lang="en-US" dirty="0" smtClean="0"/>
              <a:t>Manufacturing </a:t>
            </a:r>
            <a:r>
              <a:rPr lang="en-US" dirty="0"/>
              <a:t>or service giving, etc</a:t>
            </a:r>
            <a:r>
              <a:rPr lang="en-US" dirty="0" smtClean="0"/>
              <a:t>.</a:t>
            </a:r>
          </a:p>
          <a:p>
            <a:pPr>
              <a:buNone/>
            </a:pPr>
            <a:endParaRPr lang="en-US" dirty="0"/>
          </a:p>
          <a:p>
            <a:r>
              <a:rPr lang="en-US" dirty="0"/>
              <a:t>Management deals with creating a comfortable internal environment, with a great consideration of the external environment</a:t>
            </a:r>
          </a:p>
        </p:txBody>
      </p:sp>
      <p:sp>
        <p:nvSpPr>
          <p:cNvPr id="4" name="Slide Number Placeholder 3"/>
          <p:cNvSpPr>
            <a:spLocks noGrp="1"/>
          </p:cNvSpPr>
          <p:nvPr>
            <p:ph type="sldNum" sz="quarter" idx="12"/>
          </p:nvPr>
        </p:nvSpPr>
        <p:spPr/>
        <p:txBody>
          <a:bodyPr/>
          <a:lstStyle/>
          <a:p>
            <a:fld id="{EB49B363-8F6A-4D60-BA5B-86AAE3A0E542}"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Autofit/>
          </a:bodyPr>
          <a:lstStyle/>
          <a:p>
            <a:r>
              <a:rPr lang="en-US" sz="3200" b="1" dirty="0"/>
              <a:t>Types of Organization and Organizational Process</a:t>
            </a:r>
            <a:endParaRPr lang="en-US" sz="3200" dirty="0"/>
          </a:p>
        </p:txBody>
      </p:sp>
      <p:sp>
        <p:nvSpPr>
          <p:cNvPr id="3" name="Content Placeholder 2"/>
          <p:cNvSpPr>
            <a:spLocks noGrp="1"/>
          </p:cNvSpPr>
          <p:nvPr>
            <p:ph idx="1"/>
          </p:nvPr>
        </p:nvSpPr>
        <p:spPr>
          <a:xfrm>
            <a:off x="228600" y="609600"/>
            <a:ext cx="8763000" cy="6553200"/>
          </a:xfrm>
        </p:spPr>
        <p:txBody>
          <a:bodyPr>
            <a:normAutofit fontScale="92500" lnSpcReduction="20000"/>
          </a:bodyPr>
          <a:lstStyle/>
          <a:p>
            <a:pPr lvl="0"/>
            <a:r>
              <a:rPr lang="en-US" dirty="0" smtClean="0"/>
              <a:t>established </a:t>
            </a:r>
            <a:r>
              <a:rPr lang="en-US" dirty="0"/>
              <a:t>with intentional structure of roles in a formally organized enterprise</a:t>
            </a:r>
            <a:r>
              <a:rPr lang="en-US" dirty="0" smtClean="0"/>
              <a:t>.</a:t>
            </a:r>
          </a:p>
          <a:p>
            <a:pPr lvl="0"/>
            <a:r>
              <a:rPr lang="en-US" dirty="0"/>
              <a:t>D</a:t>
            </a:r>
            <a:r>
              <a:rPr lang="en-US" dirty="0" smtClean="0"/>
              <a:t>rafted </a:t>
            </a:r>
            <a:r>
              <a:rPr lang="en-US" dirty="0"/>
              <a:t>by top management</a:t>
            </a:r>
            <a:r>
              <a:rPr lang="en-US" dirty="0" smtClean="0"/>
              <a:t>.</a:t>
            </a:r>
          </a:p>
          <a:p>
            <a:pPr lvl="0"/>
            <a:r>
              <a:rPr lang="en-US" dirty="0"/>
              <a:t>D</a:t>
            </a:r>
            <a:r>
              <a:rPr lang="en-US" dirty="0" smtClean="0"/>
              <a:t>efines </a:t>
            </a:r>
            <a:r>
              <a:rPr lang="en-US" dirty="0"/>
              <a:t>everything clearly, and explicitly</a:t>
            </a:r>
            <a:r>
              <a:rPr lang="en-US" dirty="0" smtClean="0"/>
              <a:t>.</a:t>
            </a:r>
          </a:p>
          <a:p>
            <a:pPr lvl="0"/>
            <a:r>
              <a:rPr lang="en-US" dirty="0" smtClean="0"/>
              <a:t> </a:t>
            </a:r>
            <a:r>
              <a:rPr lang="en-US" dirty="0"/>
              <a:t>It is consciously, deliberately, and rationally designed by management to achieve predetermined objectives.</a:t>
            </a:r>
          </a:p>
          <a:p>
            <a:pPr>
              <a:buNone/>
            </a:pPr>
            <a:r>
              <a:rPr lang="en-US" b="1" i="1" dirty="0"/>
              <a:t>Thus, formal organization has the following important points:</a:t>
            </a:r>
            <a:endParaRPr lang="en-US" dirty="0"/>
          </a:p>
          <a:p>
            <a:pPr lvl="0"/>
            <a:r>
              <a:rPr lang="en-US" dirty="0"/>
              <a:t>It is consciously brought in to existence for the achievement of predetermined objectives.</a:t>
            </a:r>
          </a:p>
          <a:p>
            <a:pPr lvl="0"/>
            <a:r>
              <a:rPr lang="en-US" dirty="0"/>
              <a:t>Authority and responsibility are clearly defined.</a:t>
            </a:r>
          </a:p>
          <a:p>
            <a:pPr lvl="0"/>
            <a:r>
              <a:rPr lang="en-US" dirty="0"/>
              <a:t>The line of communication is also </a:t>
            </a:r>
            <a:r>
              <a:rPr lang="en-US" dirty="0" smtClean="0"/>
              <a:t>formalized</a:t>
            </a:r>
            <a:endParaRPr lang="en-US" dirty="0"/>
          </a:p>
          <a:p>
            <a:pPr lvl="0"/>
            <a:r>
              <a:rPr lang="en-US" dirty="0"/>
              <a:t>The relationship of </a:t>
            </a:r>
            <a:r>
              <a:rPr lang="en-US" dirty="0" smtClean="0"/>
              <a:t>superior </a:t>
            </a:r>
            <a:r>
              <a:rPr lang="en-US" dirty="0"/>
              <a:t>and </a:t>
            </a:r>
            <a:r>
              <a:rPr lang="en-US" dirty="0" smtClean="0"/>
              <a:t> </a:t>
            </a:r>
            <a:r>
              <a:rPr lang="en-US" dirty="0"/>
              <a:t>subordinate is fixed. </a:t>
            </a:r>
          </a:p>
          <a:p>
            <a:pPr lvl="0"/>
            <a:r>
              <a:rPr lang="en-US" dirty="0"/>
              <a:t>It exists in a written form.</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10600" cy="7086600"/>
          </a:xfrm>
        </p:spPr>
        <p:txBody>
          <a:bodyPr>
            <a:normAutofit fontScale="77500" lnSpcReduction="20000"/>
          </a:bodyPr>
          <a:lstStyle/>
          <a:p>
            <a:pPr>
              <a:buNone/>
            </a:pPr>
            <a:r>
              <a:rPr lang="en-US" b="1" u="sng" dirty="0" smtClean="0"/>
              <a:t>Informal </a:t>
            </a:r>
            <a:r>
              <a:rPr lang="en-US" b="1" u="sng" dirty="0"/>
              <a:t>Organization:</a:t>
            </a:r>
            <a:endParaRPr lang="en-US" dirty="0"/>
          </a:p>
          <a:p>
            <a:r>
              <a:rPr lang="en-US" dirty="0" smtClean="0"/>
              <a:t>It </a:t>
            </a:r>
            <a:r>
              <a:rPr lang="en-US" dirty="0"/>
              <a:t>is a network of personal and social relations not established or required by the formal organization </a:t>
            </a:r>
            <a:r>
              <a:rPr lang="en-US" dirty="0" smtClean="0"/>
              <a:t>but </a:t>
            </a:r>
            <a:r>
              <a:rPr lang="en-US" dirty="0"/>
              <a:t>arising spontaneously as people associate with one another</a:t>
            </a:r>
            <a:r>
              <a:rPr lang="en-US" dirty="0" smtClean="0"/>
              <a:t>.</a:t>
            </a:r>
          </a:p>
          <a:p>
            <a:pPr>
              <a:buNone/>
            </a:pPr>
            <a:endParaRPr lang="en-US" dirty="0"/>
          </a:p>
          <a:p>
            <a:r>
              <a:rPr lang="en-US" dirty="0" smtClean="0"/>
              <a:t>It </a:t>
            </a:r>
            <a:r>
              <a:rPr lang="en-US" dirty="0"/>
              <a:t>is undocumented and officially unrecognized relationship between members of an organization that inevitably emerges out of the personal &amp; group needs of employees. </a:t>
            </a:r>
            <a:endParaRPr lang="en-US" dirty="0" smtClean="0"/>
          </a:p>
          <a:p>
            <a:pPr>
              <a:buNone/>
            </a:pPr>
            <a:endParaRPr lang="en-US" dirty="0" smtClean="0"/>
          </a:p>
          <a:p>
            <a:r>
              <a:rPr lang="en-US" dirty="0"/>
              <a:t>They affect the formal organization positively or negatively, however, management neither create nor abolish them. </a:t>
            </a:r>
            <a:endParaRPr lang="en-US" dirty="0" smtClean="0"/>
          </a:p>
          <a:p>
            <a:r>
              <a:rPr lang="en-US" dirty="0" smtClean="0"/>
              <a:t>Therefore</a:t>
            </a:r>
            <a:r>
              <a:rPr lang="en-US" dirty="0"/>
              <a:t>, managers should learn how to live with </a:t>
            </a:r>
            <a:r>
              <a:rPr lang="en-US" dirty="0" smtClean="0"/>
              <a:t>it</a:t>
            </a:r>
          </a:p>
          <a:p>
            <a:pPr>
              <a:buNone/>
            </a:pPr>
            <a:endParaRPr lang="en-US" dirty="0"/>
          </a:p>
          <a:p>
            <a:pPr lvl="0"/>
            <a:r>
              <a:rPr lang="en-US" dirty="0"/>
              <a:t>Managers accept and understand the informal organizations</a:t>
            </a:r>
          </a:p>
          <a:p>
            <a:pPr lvl="0"/>
            <a:r>
              <a:rPr lang="en-US" dirty="0"/>
              <a:t>Consider possible effects on informal organizations when they take any action</a:t>
            </a:r>
            <a:r>
              <a:rPr lang="en-US" dirty="0" smtClean="0"/>
              <a:t>.</a:t>
            </a:r>
          </a:p>
          <a:p>
            <a:pPr lvl="0"/>
            <a:endParaRPr lang="en-US" dirty="0"/>
          </a:p>
          <a:p>
            <a:pPr lvl="0"/>
            <a:r>
              <a:rPr lang="en-US" dirty="0"/>
              <a:t>Integrate, as far as possible, the interests of informal groups with those of the formal organization</a:t>
            </a:r>
            <a:r>
              <a:rPr lang="en-US" dirty="0" smtClean="0"/>
              <a:t>.</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a:bodyPr>
          <a:lstStyle/>
          <a:p>
            <a:pPr>
              <a:buNone/>
            </a:pPr>
            <a:r>
              <a:rPr lang="en-US" sz="2400" b="1" dirty="0"/>
              <a:t>The Organizational Process</a:t>
            </a:r>
            <a:endParaRPr lang="en-US" sz="2400" dirty="0"/>
          </a:p>
          <a:p>
            <a:r>
              <a:rPr lang="en-US" sz="2400" dirty="0"/>
              <a:t>Organizing, like planning, must be a carefully worked out and applied process</a:t>
            </a:r>
            <a:r>
              <a:rPr lang="en-US" sz="2400" dirty="0" smtClean="0"/>
              <a:t>.</a:t>
            </a:r>
          </a:p>
          <a:p>
            <a:r>
              <a:rPr lang="en-US" sz="2400" dirty="0" smtClean="0"/>
              <a:t> </a:t>
            </a:r>
            <a:r>
              <a:rPr lang="en-US" sz="2400" dirty="0"/>
              <a:t>This process involves determining what work is needed to accomplish the goal, assigning those tasks to </a:t>
            </a:r>
            <a:r>
              <a:rPr lang="en-US" sz="2400" dirty="0" smtClean="0"/>
              <a:t>individuals</a:t>
            </a:r>
          </a:p>
          <a:p>
            <a:r>
              <a:rPr lang="en-US" sz="2400" dirty="0"/>
              <a:t>The result of the organizing process is an </a:t>
            </a:r>
            <a:r>
              <a:rPr lang="en-US" sz="2400" b="1" dirty="0"/>
              <a:t>organization</a:t>
            </a:r>
            <a:r>
              <a:rPr lang="en-US" sz="2400" dirty="0"/>
              <a:t> </a:t>
            </a:r>
          </a:p>
        </p:txBody>
      </p:sp>
      <p:pic>
        <p:nvPicPr>
          <p:cNvPr id="4" name="Picture 3" descr="C:\Documents and Settings\Admin\Desktop\Principles-of-management-the-organizational-process-figure-1.jpg"/>
          <p:cNvPicPr/>
          <p:nvPr/>
        </p:nvPicPr>
        <p:blipFill>
          <a:blip r:embed="rId2"/>
          <a:srcRect/>
          <a:stretch>
            <a:fillRect/>
          </a:stretch>
        </p:blipFill>
        <p:spPr bwMode="auto">
          <a:xfrm>
            <a:off x="304800" y="2590800"/>
            <a:ext cx="8610600" cy="40386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EB49B363-8F6A-4D60-BA5B-86AAE3A0E542}"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lvl="1" algn="ctr" rtl="0">
              <a:spcBef>
                <a:spcPct val="0"/>
              </a:spcBef>
            </a:pPr>
            <a:r>
              <a:rPr lang="en-US" sz="2800" b="1" dirty="0"/>
              <a:t>Organizational Metaphors</a:t>
            </a:r>
            <a:r>
              <a:rPr lang="en-US" dirty="0"/>
              <a:t/>
            </a:r>
            <a:br>
              <a:rPr lang="en-US" dirty="0"/>
            </a:br>
            <a:endParaRPr lang="en-US" dirty="0"/>
          </a:p>
        </p:txBody>
      </p:sp>
      <p:sp>
        <p:nvSpPr>
          <p:cNvPr id="3" name="Content Placeholder 2"/>
          <p:cNvSpPr>
            <a:spLocks noGrp="1"/>
          </p:cNvSpPr>
          <p:nvPr>
            <p:ph idx="1"/>
          </p:nvPr>
        </p:nvSpPr>
        <p:spPr>
          <a:xfrm>
            <a:off x="228600" y="609600"/>
            <a:ext cx="8610600" cy="6248400"/>
          </a:xfrm>
        </p:spPr>
        <p:txBody>
          <a:bodyPr>
            <a:normAutofit fontScale="77500" lnSpcReduction="20000"/>
          </a:bodyPr>
          <a:lstStyle/>
          <a:p>
            <a:r>
              <a:rPr lang="en-US" dirty="0"/>
              <a:t>All theories of organization and management are based on implicit images or metaphors that persuade us to see, understand, and imagine situations in partial </a:t>
            </a:r>
            <a:r>
              <a:rPr lang="en-US" dirty="0" smtClean="0"/>
              <a:t>ways.</a:t>
            </a:r>
          </a:p>
          <a:p>
            <a:r>
              <a:rPr lang="en-US" dirty="0" smtClean="0"/>
              <a:t>Metaphors </a:t>
            </a:r>
            <a:r>
              <a:rPr lang="en-US" dirty="0"/>
              <a:t>create insight. But they also distort</a:t>
            </a:r>
            <a:r>
              <a:rPr lang="en-US" dirty="0" smtClean="0"/>
              <a:t>.</a:t>
            </a:r>
          </a:p>
          <a:p>
            <a:pPr>
              <a:buNone/>
            </a:pPr>
            <a:endParaRPr lang="en-US" dirty="0" smtClean="0"/>
          </a:p>
          <a:p>
            <a:pPr lvl="0"/>
            <a:r>
              <a:rPr lang="en-US" b="1" dirty="0"/>
              <a:t>Machines</a:t>
            </a:r>
            <a:r>
              <a:rPr lang="en-US" dirty="0"/>
              <a:t>; Organizations as rational enterprises, designed and structured to achieve predetermined ends as efficiently as possible, using the "one best way" to organize and linear notions of cause and effect. </a:t>
            </a:r>
            <a:endParaRPr lang="en-US" dirty="0" smtClean="0"/>
          </a:p>
          <a:p>
            <a:pPr lvl="0">
              <a:buNone/>
            </a:pPr>
            <a:endParaRPr lang="en-US" dirty="0"/>
          </a:p>
          <a:p>
            <a:pPr lvl="0"/>
            <a:r>
              <a:rPr lang="en-US" b="1" dirty="0"/>
              <a:t>Organisms</a:t>
            </a:r>
            <a:r>
              <a:rPr lang="en-US" dirty="0"/>
              <a:t>; Organizations as living organisms, seeking to adapt and survive in a changing environment. </a:t>
            </a:r>
            <a:endParaRPr lang="en-US" dirty="0" smtClean="0"/>
          </a:p>
          <a:p>
            <a:pPr lvl="0">
              <a:buNone/>
            </a:pPr>
            <a:endParaRPr lang="en-US" dirty="0"/>
          </a:p>
          <a:p>
            <a:pPr lvl="0"/>
            <a:r>
              <a:rPr lang="en-US" b="1" dirty="0"/>
              <a:t>Brains</a:t>
            </a:r>
            <a:r>
              <a:rPr lang="en-US" dirty="0"/>
              <a:t>; Organizations as brains, which are flexible, resilient and inventive. </a:t>
            </a:r>
            <a:r>
              <a:rPr lang="en-US" dirty="0" smtClean="0"/>
              <a:t>Here</a:t>
            </a:r>
            <a:r>
              <a:rPr lang="en-US" dirty="0"/>
              <a:t>, the capacity for intelligence and control is seen as being distributed throughout the enterprise, enabling the system as a whole to self-organize and evolve along with the emerging challenges. </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6705600"/>
          </a:xfrm>
        </p:spPr>
        <p:txBody>
          <a:bodyPr>
            <a:normAutofit fontScale="77500" lnSpcReduction="20000"/>
          </a:bodyPr>
          <a:lstStyle/>
          <a:p>
            <a:pPr lvl="0"/>
            <a:r>
              <a:rPr lang="en-US" b="1" dirty="0" smtClean="0"/>
              <a:t>Cultures</a:t>
            </a:r>
            <a:r>
              <a:rPr lang="en-US" dirty="0"/>
              <a:t>; Organizations as mini-societies, with their own distinctive values, rituals, ideologies and beliefs. </a:t>
            </a:r>
            <a:endParaRPr lang="en-US" dirty="0" smtClean="0"/>
          </a:p>
          <a:p>
            <a:pPr lvl="0">
              <a:buNone/>
            </a:pPr>
            <a:endParaRPr lang="en-US" dirty="0"/>
          </a:p>
          <a:p>
            <a:pPr lvl="0"/>
            <a:r>
              <a:rPr lang="en-US" b="1" dirty="0"/>
              <a:t>Political Systems</a:t>
            </a:r>
            <a:r>
              <a:rPr lang="en-US" dirty="0"/>
              <a:t>; Organizations as systems of political activity, with patterns of competing interests, conflict and power. </a:t>
            </a:r>
            <a:endParaRPr lang="en-US" dirty="0" smtClean="0"/>
          </a:p>
          <a:p>
            <a:pPr lvl="0">
              <a:buNone/>
            </a:pPr>
            <a:endParaRPr lang="en-US" dirty="0"/>
          </a:p>
          <a:p>
            <a:pPr lvl="0"/>
            <a:r>
              <a:rPr lang="en-US" b="1" dirty="0"/>
              <a:t>Psychic Prisons</a:t>
            </a:r>
            <a:r>
              <a:rPr lang="en-US" dirty="0"/>
              <a:t>; Organizations as systems that get trapped in their own thoughts and </a:t>
            </a:r>
            <a:r>
              <a:rPr lang="en-US" dirty="0" smtClean="0"/>
              <a:t>actions, </a:t>
            </a:r>
            <a:r>
              <a:rPr lang="en-US" dirty="0"/>
              <a:t>strong emotions, illusions of control, anxieties and defense mechanisms become the focus of attention. </a:t>
            </a:r>
            <a:endParaRPr lang="en-US" dirty="0" smtClean="0"/>
          </a:p>
          <a:p>
            <a:pPr lvl="0">
              <a:buNone/>
            </a:pPr>
            <a:endParaRPr lang="en-US" dirty="0"/>
          </a:p>
          <a:p>
            <a:pPr lvl="0"/>
            <a:r>
              <a:rPr lang="en-US" b="1" dirty="0"/>
              <a:t>Flux and Transformation</a:t>
            </a:r>
            <a:r>
              <a:rPr lang="en-US" dirty="0"/>
              <a:t>; Organizations as expressions of deeper processes of transformation and change. </a:t>
            </a:r>
            <a:endParaRPr lang="en-US" dirty="0" smtClean="0"/>
          </a:p>
          <a:p>
            <a:pPr lvl="0">
              <a:buNone/>
            </a:pPr>
            <a:endParaRPr lang="en-US" dirty="0"/>
          </a:p>
          <a:p>
            <a:pPr lvl="0"/>
            <a:r>
              <a:rPr lang="en-US" b="1" dirty="0"/>
              <a:t>Instruments of Domination</a:t>
            </a:r>
            <a:r>
              <a:rPr lang="en-US" dirty="0"/>
              <a:t>; Organizations as systems that exploit their employees, the natural environment and the global economy for their own ends; exposing the ethical and social dimensions as important points of focus. </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b="1" dirty="0" smtClean="0"/>
          </a:p>
          <a:p>
            <a:pPr>
              <a:buNone/>
            </a:pPr>
            <a:endParaRPr lang="en-US" b="1" dirty="0"/>
          </a:p>
          <a:p>
            <a:pPr algn="ctr">
              <a:buNone/>
            </a:pPr>
            <a:r>
              <a:rPr lang="en-US" sz="4000" b="1" dirty="0" smtClean="0"/>
              <a:t>Levels </a:t>
            </a:r>
            <a:r>
              <a:rPr lang="en-US" sz="4000" b="1" dirty="0"/>
              <a:t>and skills of management</a:t>
            </a:r>
            <a:endParaRPr lang="en-US" sz="4000"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Type of Managers</a:t>
            </a:r>
            <a:br>
              <a:rPr lang="en-US" b="1" u="sng" dirty="0"/>
            </a:br>
            <a:endParaRPr lang="en-US" dirty="0"/>
          </a:p>
        </p:txBody>
      </p:sp>
      <p:sp>
        <p:nvSpPr>
          <p:cNvPr id="3" name="Content Placeholder 2"/>
          <p:cNvSpPr>
            <a:spLocks noGrp="1"/>
          </p:cNvSpPr>
          <p:nvPr>
            <p:ph idx="1"/>
          </p:nvPr>
        </p:nvSpPr>
        <p:spPr>
          <a:xfrm>
            <a:off x="457200" y="914400"/>
            <a:ext cx="8229600" cy="5211763"/>
          </a:xfrm>
        </p:spPr>
        <p:txBody>
          <a:bodyPr/>
          <a:lstStyle/>
          <a:p>
            <a:pPr>
              <a:buNone/>
            </a:pPr>
            <a:r>
              <a:rPr lang="en-US" dirty="0"/>
              <a:t>Managers can be classified into two ways,</a:t>
            </a:r>
          </a:p>
          <a:p>
            <a:pPr lvl="0"/>
            <a:r>
              <a:rPr lang="en-US" dirty="0" smtClean="0"/>
              <a:t>By </a:t>
            </a:r>
            <a:r>
              <a:rPr lang="en-US" dirty="0"/>
              <a:t>their level in the organization – so called </a:t>
            </a:r>
            <a:r>
              <a:rPr lang="en-US" b="1" dirty="0"/>
              <a:t>first line, middle </a:t>
            </a:r>
            <a:r>
              <a:rPr lang="en-US" dirty="0"/>
              <a:t>and </a:t>
            </a:r>
            <a:r>
              <a:rPr lang="en-US" b="1" dirty="0"/>
              <a:t>top managers </a:t>
            </a:r>
            <a:endParaRPr lang="en-US" b="1" dirty="0" smtClean="0"/>
          </a:p>
          <a:p>
            <a:pPr lvl="0">
              <a:buNone/>
            </a:pPr>
            <a:endParaRPr lang="en-US" dirty="0"/>
          </a:p>
          <a:p>
            <a:pPr lvl="0"/>
            <a:r>
              <a:rPr lang="en-US" dirty="0" smtClean="0"/>
              <a:t>By </a:t>
            </a:r>
            <a:r>
              <a:rPr lang="en-US" dirty="0"/>
              <a:t>the range of organizational activities for which they are responsible – so called </a:t>
            </a:r>
            <a:r>
              <a:rPr lang="en-US" b="1" dirty="0"/>
              <a:t>Functional </a:t>
            </a:r>
            <a:r>
              <a:rPr lang="en-US" dirty="0"/>
              <a:t>and </a:t>
            </a:r>
            <a:r>
              <a:rPr lang="en-US" b="1" dirty="0"/>
              <a:t>general managers.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buNone/>
            </a:pPr>
            <a:r>
              <a:rPr lang="en-US" dirty="0" smtClean="0">
                <a:latin typeface="Times New Roman" panose="02020603050405020304" pitchFamily="18" charset="0"/>
                <a:cs typeface="Times New Roman" panose="02020603050405020304" pitchFamily="18" charset="0"/>
              </a:rPr>
              <a:t>             </a:t>
            </a:r>
          </a:p>
          <a:p>
            <a:pPr>
              <a:buNone/>
            </a:pPr>
            <a:endParaRPr lang="en-US" dirty="0" smtClean="0">
              <a:latin typeface="Times New Roman" panose="02020603050405020304" pitchFamily="18" charset="0"/>
              <a:cs typeface="Times New Roman" panose="02020603050405020304" pitchFamily="18" charset="0"/>
            </a:endParaRPr>
          </a:p>
          <a:p>
            <a:pPr algn="ctr">
              <a:buNone/>
            </a:pPr>
            <a:r>
              <a:rPr lang="en-US" dirty="0" smtClean="0">
                <a:latin typeface="Times New Roman" panose="02020603050405020304" pitchFamily="18" charset="0"/>
                <a:cs typeface="Times New Roman" panose="02020603050405020304" pitchFamily="18" charset="0"/>
              </a:rPr>
              <a:t>  Dear learner!!!</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pPr algn="ctr">
              <a:buNone/>
            </a:pP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keep your self free from………..</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686800" cy="6705600"/>
          </a:xfrm>
        </p:spPr>
        <p:txBody>
          <a:bodyPr>
            <a:normAutofit fontScale="85000" lnSpcReduction="10000"/>
          </a:bodyPr>
          <a:lstStyle/>
          <a:p>
            <a:pPr lvl="0">
              <a:buNone/>
            </a:pPr>
            <a:r>
              <a:rPr lang="en-US" b="1" dirty="0" smtClean="0"/>
              <a:t>1. First </a:t>
            </a:r>
            <a:r>
              <a:rPr lang="en-US" b="1" dirty="0"/>
              <a:t>line Managers-</a:t>
            </a:r>
            <a:r>
              <a:rPr lang="en-US" dirty="0"/>
              <a:t> managers who are responsible for the work of operating employees only and do not supervise other </a:t>
            </a:r>
            <a:r>
              <a:rPr lang="en-US" dirty="0" smtClean="0"/>
              <a:t>managers</a:t>
            </a:r>
          </a:p>
          <a:p>
            <a:pPr lvl="0"/>
            <a:r>
              <a:rPr lang="en-US" dirty="0" smtClean="0"/>
              <a:t> They </a:t>
            </a:r>
            <a:r>
              <a:rPr lang="en-US" dirty="0"/>
              <a:t>are the first or lowest levels of managers in the organizational hierarchy. </a:t>
            </a:r>
            <a:endParaRPr lang="en-US" dirty="0" smtClean="0"/>
          </a:p>
          <a:p>
            <a:pPr lvl="0"/>
            <a:r>
              <a:rPr lang="en-US" dirty="0" smtClean="0"/>
              <a:t>It </a:t>
            </a:r>
            <a:r>
              <a:rPr lang="en-US" dirty="0"/>
              <a:t>includes office managers, superintendents, foreman, chief clerks, supervisors, etc</a:t>
            </a:r>
            <a:r>
              <a:rPr lang="en-US" dirty="0" smtClean="0"/>
              <a:t>.</a:t>
            </a:r>
          </a:p>
          <a:p>
            <a:pPr lvl="0"/>
            <a:r>
              <a:rPr lang="en-US" dirty="0" smtClean="0"/>
              <a:t> </a:t>
            </a:r>
            <a:r>
              <a:rPr lang="en-US" dirty="0"/>
              <a:t>First level management is often called "supervisors". </a:t>
            </a:r>
            <a:endParaRPr lang="en-US" dirty="0" smtClean="0"/>
          </a:p>
          <a:p>
            <a:pPr lvl="0"/>
            <a:r>
              <a:rPr lang="en-US" dirty="0" smtClean="0"/>
              <a:t>They </a:t>
            </a:r>
            <a:r>
              <a:rPr lang="en-US" dirty="0"/>
              <a:t>are mainly concerned with:</a:t>
            </a:r>
          </a:p>
          <a:p>
            <a:pPr lvl="0">
              <a:buFont typeface="Wingdings" pitchFamily="2" charset="2"/>
              <a:buChar char="v"/>
            </a:pPr>
            <a:r>
              <a:rPr lang="en-US" dirty="0"/>
              <a:t>Planning of day to day work.</a:t>
            </a:r>
          </a:p>
          <a:p>
            <a:pPr lvl="0">
              <a:buFont typeface="Wingdings" pitchFamily="2" charset="2"/>
              <a:buChar char="v"/>
            </a:pPr>
            <a:r>
              <a:rPr lang="en-US" dirty="0"/>
              <a:t>Assignment of jobs</a:t>
            </a:r>
          </a:p>
          <a:p>
            <a:pPr lvl="0">
              <a:buFont typeface="Wingdings" pitchFamily="2" charset="2"/>
              <a:buChar char="v"/>
            </a:pPr>
            <a:r>
              <a:rPr lang="en-US" dirty="0"/>
              <a:t>Keeping a watch on workers performance.</a:t>
            </a:r>
          </a:p>
          <a:p>
            <a:pPr lvl="0">
              <a:buFont typeface="Wingdings" pitchFamily="2" charset="2"/>
              <a:buChar char="v"/>
            </a:pPr>
            <a:r>
              <a:rPr lang="en-US" dirty="0"/>
              <a:t>Sending reports and statements to superiors</a:t>
            </a:r>
          </a:p>
          <a:p>
            <a:pPr lvl="0">
              <a:buFont typeface="Wingdings" pitchFamily="2" charset="2"/>
              <a:buChar char="v"/>
            </a:pPr>
            <a:r>
              <a:rPr lang="en-US" dirty="0"/>
              <a:t>Maintaining close and personal contacts with workers and evaluation of their work.</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629400"/>
          </a:xfrm>
        </p:spPr>
        <p:txBody>
          <a:bodyPr>
            <a:normAutofit/>
          </a:bodyPr>
          <a:lstStyle/>
          <a:p>
            <a:pPr lvl="0">
              <a:buNone/>
            </a:pPr>
            <a:r>
              <a:rPr lang="en-US" b="1" dirty="0" smtClean="0"/>
              <a:t>2. Middle </a:t>
            </a:r>
            <a:r>
              <a:rPr lang="en-US" b="1" dirty="0"/>
              <a:t>level </a:t>
            </a:r>
            <a:r>
              <a:rPr lang="en-US" b="1" dirty="0" smtClean="0"/>
              <a:t>Managers:</a:t>
            </a:r>
          </a:p>
          <a:p>
            <a:pPr lvl="0">
              <a:buFont typeface="Wingdings" pitchFamily="2" charset="2"/>
              <a:buChar char="Ø"/>
            </a:pPr>
            <a:r>
              <a:rPr lang="en-US" sz="2800" dirty="0" smtClean="0"/>
              <a:t>These </a:t>
            </a:r>
            <a:r>
              <a:rPr lang="en-US" sz="2800" dirty="0"/>
              <a:t>managers direct the activities of lower level managers and some times extends to supervision of operating employees. </a:t>
            </a:r>
            <a:endParaRPr lang="en-US" sz="2800" dirty="0" smtClean="0"/>
          </a:p>
          <a:p>
            <a:pPr lvl="0">
              <a:buFont typeface="Wingdings" pitchFamily="2" charset="2"/>
              <a:buChar char="Ø"/>
            </a:pPr>
            <a:endParaRPr lang="en-US" sz="2800" dirty="0" smtClean="0"/>
          </a:p>
          <a:p>
            <a:pPr lvl="0">
              <a:buFont typeface="Wingdings" pitchFamily="2" charset="2"/>
              <a:buChar char="Ø"/>
            </a:pPr>
            <a:r>
              <a:rPr lang="en-US" sz="2800" dirty="0" smtClean="0"/>
              <a:t>Their </a:t>
            </a:r>
            <a:r>
              <a:rPr lang="en-US" sz="2800" dirty="0"/>
              <a:t>principal responsibilities are to direct the activities that implement their organization's policies and to balance the demands of their superiors with the capacities of their </a:t>
            </a:r>
            <a:r>
              <a:rPr lang="en-US" sz="2800" dirty="0" smtClean="0"/>
              <a:t>subordinates.</a:t>
            </a:r>
            <a:endParaRPr lang="en-US" sz="2800" dirty="0"/>
          </a:p>
          <a:p>
            <a:pPr lvl="0">
              <a:buFont typeface="Wingdings" pitchFamily="2" charset="2"/>
              <a:buChar char="Ø"/>
            </a:pPr>
            <a:endParaRPr lang="en-US" sz="2800" dirty="0" smtClean="0"/>
          </a:p>
          <a:p>
            <a:pPr lvl="0">
              <a:buFont typeface="Wingdings" pitchFamily="2" charset="2"/>
              <a:buChar char="Ø"/>
            </a:pPr>
            <a:r>
              <a:rPr lang="en-US" sz="2800" dirty="0" smtClean="0"/>
              <a:t>The </a:t>
            </a:r>
            <a:r>
              <a:rPr lang="en-US" sz="2800" dirty="0"/>
              <a:t>titles include Department heads, deputy department heads, branch managers, work managers, etc.</a:t>
            </a:r>
          </a:p>
          <a:p>
            <a:pPr>
              <a:buFont typeface="Wingdings" pitchFamily="2" charset="2"/>
              <a:buChar char="Ø"/>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553200"/>
          </a:xfrm>
        </p:spPr>
        <p:txBody>
          <a:bodyPr>
            <a:normAutofit lnSpcReduction="10000"/>
          </a:bodyPr>
          <a:lstStyle/>
          <a:p>
            <a:pPr lvl="0">
              <a:buNone/>
            </a:pPr>
            <a:r>
              <a:rPr lang="en-US" b="1" dirty="0" smtClean="0"/>
              <a:t>3. Top Managers</a:t>
            </a:r>
            <a:endParaRPr lang="en-US" b="1" dirty="0"/>
          </a:p>
          <a:p>
            <a:pPr lvl="0">
              <a:buFont typeface="Wingdings" pitchFamily="2" charset="2"/>
              <a:buChar char="q"/>
            </a:pPr>
            <a:r>
              <a:rPr lang="en-US" dirty="0" smtClean="0"/>
              <a:t> </a:t>
            </a:r>
            <a:r>
              <a:rPr lang="en-US" dirty="0"/>
              <a:t>C</a:t>
            </a:r>
            <a:r>
              <a:rPr lang="en-US" dirty="0" smtClean="0"/>
              <a:t>omposed </a:t>
            </a:r>
            <a:r>
              <a:rPr lang="en-US" dirty="0"/>
              <a:t>of a comparatively small group of executives and they are responsible for the overall management an </a:t>
            </a:r>
            <a:r>
              <a:rPr lang="en-US" dirty="0" smtClean="0"/>
              <a:t>organization.</a:t>
            </a:r>
          </a:p>
          <a:p>
            <a:pPr lvl="0">
              <a:buNone/>
            </a:pPr>
            <a:endParaRPr lang="en-US" dirty="0" smtClean="0"/>
          </a:p>
          <a:p>
            <a:pPr lvl="0">
              <a:buFont typeface="Wingdings" pitchFamily="2" charset="2"/>
              <a:buChar char="q"/>
            </a:pPr>
            <a:r>
              <a:rPr lang="en-US" dirty="0" smtClean="0"/>
              <a:t>They </a:t>
            </a:r>
            <a:r>
              <a:rPr lang="en-US" dirty="0"/>
              <a:t>establish operating policies and guides the organization's interactions with </a:t>
            </a:r>
            <a:r>
              <a:rPr lang="en-US" dirty="0" smtClean="0"/>
              <a:t>environment.</a:t>
            </a:r>
          </a:p>
          <a:p>
            <a:pPr lvl="0">
              <a:buFont typeface="Wingdings" pitchFamily="2" charset="2"/>
              <a:buChar char="q"/>
            </a:pPr>
            <a:endParaRPr lang="en-US" dirty="0"/>
          </a:p>
          <a:p>
            <a:pPr lvl="0">
              <a:buFont typeface="Wingdings" pitchFamily="2" charset="2"/>
              <a:buChar char="q"/>
            </a:pPr>
            <a:r>
              <a:rPr lang="en-US" dirty="0" smtClean="0"/>
              <a:t>Typical </a:t>
            </a:r>
            <a:r>
              <a:rPr lang="en-US" dirty="0"/>
              <a:t>titles include CEO, president, senior vice president, </a:t>
            </a:r>
            <a:r>
              <a:rPr lang="en-US" dirty="0" smtClean="0"/>
              <a:t>etc.</a:t>
            </a:r>
          </a:p>
          <a:p>
            <a:pPr lvl="0">
              <a:buFont typeface="Wingdings" pitchFamily="2" charset="2"/>
              <a:buChar char="q"/>
            </a:pPr>
            <a:endParaRPr lang="en-US" dirty="0"/>
          </a:p>
          <a:p>
            <a:pPr lvl="0">
              <a:buFont typeface="Wingdings" pitchFamily="2" charset="2"/>
              <a:buChar char="q"/>
            </a:pPr>
            <a:r>
              <a:rPr lang="en-US" dirty="0" smtClean="0"/>
              <a:t>Responsibility </a:t>
            </a:r>
            <a:r>
              <a:rPr lang="en-US" dirty="0"/>
              <a:t>of planning and executing broad policy decisions.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6858000"/>
          </a:xfrm>
        </p:spPr>
        <p:txBody>
          <a:bodyPr>
            <a:normAutofit fontScale="92500"/>
          </a:bodyPr>
          <a:lstStyle/>
          <a:p>
            <a:pPr>
              <a:buNone/>
            </a:pPr>
            <a:r>
              <a:rPr lang="en-US" b="1" dirty="0"/>
              <a:t>Skills of Management</a:t>
            </a:r>
            <a:endParaRPr lang="en-US" dirty="0"/>
          </a:p>
          <a:p>
            <a:r>
              <a:rPr lang="en-US" dirty="0"/>
              <a:t>A skill is a person's or an individual's ability to do or perform a certain thing expertly or </a:t>
            </a:r>
            <a:r>
              <a:rPr lang="en-US" dirty="0" smtClean="0"/>
              <a:t>intellectually.</a:t>
            </a:r>
          </a:p>
          <a:p>
            <a:pPr>
              <a:buNone/>
            </a:pPr>
            <a:endParaRPr lang="en-US" sz="1900" dirty="0" smtClean="0"/>
          </a:p>
          <a:p>
            <a:r>
              <a:rPr lang="en-US" dirty="0"/>
              <a:t>M</a:t>
            </a:r>
            <a:r>
              <a:rPr lang="en-US" dirty="0" smtClean="0"/>
              <a:t>anagerial </a:t>
            </a:r>
            <a:r>
              <a:rPr lang="en-US" dirty="0"/>
              <a:t>skills are skills of a manageability of a manager to perform his duties and </a:t>
            </a:r>
            <a:r>
              <a:rPr lang="en-US" dirty="0" smtClean="0"/>
              <a:t>responsibilities</a:t>
            </a:r>
          </a:p>
          <a:p>
            <a:pPr>
              <a:buNone/>
            </a:pPr>
            <a:endParaRPr lang="en-US" sz="2600" dirty="0" smtClean="0"/>
          </a:p>
          <a:p>
            <a:r>
              <a:rPr lang="en-US" dirty="0" smtClean="0"/>
              <a:t> </a:t>
            </a:r>
            <a:r>
              <a:rPr lang="en-US" dirty="0"/>
              <a:t>These skills help managers to perform their activity in efficient and </a:t>
            </a:r>
            <a:r>
              <a:rPr lang="en-US" dirty="0" smtClean="0"/>
              <a:t>effective</a:t>
            </a:r>
          </a:p>
          <a:p>
            <a:pPr>
              <a:buNone/>
            </a:pPr>
            <a:endParaRPr lang="en-US" sz="400" dirty="0"/>
          </a:p>
          <a:p>
            <a:pPr>
              <a:buNone/>
            </a:pPr>
            <a:r>
              <a:rPr lang="en-US" dirty="0"/>
              <a:t>These managerial skills can be classified as:</a:t>
            </a:r>
          </a:p>
          <a:p>
            <a:pPr>
              <a:buNone/>
            </a:pPr>
            <a:r>
              <a:rPr lang="en-US" dirty="0"/>
              <a:t> (</a:t>
            </a:r>
            <a:r>
              <a:rPr lang="en-US" dirty="0" err="1"/>
              <a:t>i</a:t>
            </a:r>
            <a:r>
              <a:rPr lang="en-US" dirty="0"/>
              <a:t>)  Technical skills</a:t>
            </a:r>
          </a:p>
          <a:p>
            <a:pPr>
              <a:buNone/>
            </a:pPr>
            <a:r>
              <a:rPr lang="en-US" dirty="0"/>
              <a:t>(ii)  Human skills</a:t>
            </a:r>
          </a:p>
          <a:p>
            <a:pPr>
              <a:buNone/>
            </a:pPr>
            <a:r>
              <a:rPr lang="en-US" dirty="0"/>
              <a:t>(iii) Conceptual skills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rmAutofit fontScale="85000" lnSpcReduction="20000"/>
          </a:bodyPr>
          <a:lstStyle/>
          <a:p>
            <a:pPr marL="514350" lvl="0" indent="-514350">
              <a:buAutoNum type="arabicPeriod"/>
            </a:pPr>
            <a:r>
              <a:rPr lang="en-US" b="1" dirty="0" smtClean="0"/>
              <a:t>Technical skills:</a:t>
            </a:r>
          </a:p>
          <a:p>
            <a:pPr marL="514350" lvl="0" indent="-514350">
              <a:buFont typeface="Wingdings" pitchFamily="2" charset="2"/>
              <a:buChar char="Ø"/>
            </a:pPr>
            <a:r>
              <a:rPr lang="en-US" dirty="0" smtClean="0"/>
              <a:t>These </a:t>
            </a:r>
            <a:r>
              <a:rPr lang="en-US" dirty="0"/>
              <a:t>skills are the abilities of a manager that are necessary to carryout a specific task</a:t>
            </a:r>
            <a:r>
              <a:rPr lang="en-US" dirty="0" smtClean="0"/>
              <a:t>.</a:t>
            </a:r>
            <a:endParaRPr lang="en-US" dirty="0"/>
          </a:p>
          <a:p>
            <a:pPr marL="514350" lvl="0" indent="-514350">
              <a:buFont typeface="Wingdings" pitchFamily="2" charset="2"/>
              <a:buChar char="Ø"/>
            </a:pPr>
            <a:r>
              <a:rPr lang="en-US" dirty="0" smtClean="0"/>
              <a:t> </a:t>
            </a:r>
            <a:r>
              <a:rPr lang="en-US" dirty="0"/>
              <a:t>It involves the ability to use specialized knowledge and expertise with work related tools, procedures, and techniques</a:t>
            </a:r>
            <a:r>
              <a:rPr lang="en-US" dirty="0" smtClean="0"/>
              <a:t>.</a:t>
            </a:r>
          </a:p>
          <a:p>
            <a:pPr marL="514350" lvl="0" indent="-514350">
              <a:buFont typeface="Wingdings" pitchFamily="2" charset="2"/>
              <a:buChar char="Ø"/>
            </a:pPr>
            <a:r>
              <a:rPr lang="en-US" dirty="0" smtClean="0"/>
              <a:t> </a:t>
            </a:r>
            <a:r>
              <a:rPr lang="en-US" dirty="0"/>
              <a:t>Technical knowledge is of great importance at lower </a:t>
            </a:r>
            <a:r>
              <a:rPr lang="en-US" dirty="0" smtClean="0"/>
              <a:t>levels.</a:t>
            </a:r>
          </a:p>
          <a:p>
            <a:pPr marL="514350" lvl="0" indent="-514350">
              <a:buFont typeface="Wingdings" pitchFamily="2" charset="2"/>
              <a:buChar char="Ø"/>
            </a:pPr>
            <a:r>
              <a:rPr lang="en-US" dirty="0" smtClean="0"/>
              <a:t>Examples </a:t>
            </a:r>
            <a:r>
              <a:rPr lang="en-US" dirty="0"/>
              <a:t>include:</a:t>
            </a:r>
          </a:p>
          <a:p>
            <a:pPr>
              <a:buFont typeface="Wingdings" pitchFamily="2" charset="2"/>
              <a:buChar char="v"/>
            </a:pPr>
            <a:r>
              <a:rPr lang="en-US" dirty="0" smtClean="0"/>
              <a:t> </a:t>
            </a:r>
            <a:r>
              <a:rPr lang="en-US" dirty="0"/>
              <a:t>Writing computer programs</a:t>
            </a:r>
          </a:p>
          <a:p>
            <a:pPr>
              <a:buFont typeface="Wingdings" pitchFamily="2" charset="2"/>
              <a:buChar char="v"/>
            </a:pPr>
            <a:r>
              <a:rPr lang="en-US" dirty="0"/>
              <a:t> </a:t>
            </a:r>
            <a:r>
              <a:rPr lang="en-US" dirty="0" smtClean="0"/>
              <a:t>Completing </a:t>
            </a:r>
            <a:r>
              <a:rPr lang="en-US" dirty="0"/>
              <a:t>accounting </a:t>
            </a:r>
            <a:r>
              <a:rPr lang="en-US" dirty="0" smtClean="0"/>
              <a:t>statements</a:t>
            </a:r>
          </a:p>
          <a:p>
            <a:pPr>
              <a:buFont typeface="Wingdings" pitchFamily="2" charset="2"/>
              <a:buChar char="v"/>
            </a:pPr>
            <a:r>
              <a:rPr lang="en-US" dirty="0" smtClean="0"/>
              <a:t> </a:t>
            </a:r>
            <a:r>
              <a:rPr lang="en-US" dirty="0"/>
              <a:t>Analyzing marketing </a:t>
            </a:r>
            <a:r>
              <a:rPr lang="en-US" dirty="0" smtClean="0"/>
              <a:t>statistics</a:t>
            </a:r>
          </a:p>
          <a:p>
            <a:pPr>
              <a:buFont typeface="Wingdings" pitchFamily="2" charset="2"/>
              <a:buChar char="v"/>
            </a:pPr>
            <a:r>
              <a:rPr lang="en-US" dirty="0" smtClean="0"/>
              <a:t>Drafting </a:t>
            </a:r>
            <a:r>
              <a:rPr lang="en-US" dirty="0"/>
              <a:t>a design for a certain building </a:t>
            </a:r>
            <a:r>
              <a:rPr lang="en-US" dirty="0" smtClean="0"/>
              <a:t>etc…</a:t>
            </a:r>
          </a:p>
          <a:p>
            <a:pPr>
              <a:buFont typeface="Wingdings" pitchFamily="2" charset="2"/>
              <a:buChar char="v"/>
            </a:pPr>
            <a:r>
              <a:rPr lang="en-US" dirty="0" smtClean="0"/>
              <a:t>Technical </a:t>
            </a:r>
            <a:r>
              <a:rPr lang="en-US" dirty="0"/>
              <a:t>skills are usually obtained through training programs that an organization may offer its managers, or employees, or may be obtained by way of a college degree.</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rmAutofit fontScale="85000" lnSpcReduction="20000"/>
          </a:bodyPr>
          <a:lstStyle/>
          <a:p>
            <a:pPr lvl="0">
              <a:buNone/>
            </a:pPr>
            <a:r>
              <a:rPr lang="en-US" b="1" dirty="0" smtClean="0"/>
              <a:t>2. Human Skill</a:t>
            </a:r>
          </a:p>
          <a:p>
            <a:pPr lvl="0">
              <a:buFont typeface="Wingdings" pitchFamily="2" charset="2"/>
              <a:buChar char="Ø"/>
            </a:pPr>
            <a:r>
              <a:rPr lang="en-US" dirty="0" smtClean="0"/>
              <a:t> </a:t>
            </a:r>
            <a:r>
              <a:rPr lang="en-US" dirty="0"/>
              <a:t>T</a:t>
            </a:r>
            <a:r>
              <a:rPr lang="en-US" dirty="0" smtClean="0"/>
              <a:t>he </a:t>
            </a:r>
            <a:r>
              <a:rPr lang="en-US" dirty="0"/>
              <a:t>ability to work with, motivate, direct individuals or groups in the organization whether they are subordinates, pears, or superiors and the ability to resolve conflict. </a:t>
            </a:r>
            <a:endParaRPr lang="en-US" dirty="0" smtClean="0"/>
          </a:p>
          <a:p>
            <a:pPr lvl="0">
              <a:buNone/>
            </a:pPr>
            <a:endParaRPr lang="en-US" dirty="0" smtClean="0"/>
          </a:p>
          <a:p>
            <a:pPr lvl="0">
              <a:buFont typeface="Wingdings" pitchFamily="2" charset="2"/>
              <a:buChar char="Ø"/>
            </a:pPr>
            <a:r>
              <a:rPr lang="en-US" dirty="0" smtClean="0"/>
              <a:t>Because</a:t>
            </a:r>
            <a:r>
              <a:rPr lang="en-US" dirty="0"/>
              <a:t>, all tasks in an organization are done with people, </a:t>
            </a:r>
            <a:r>
              <a:rPr lang="en-US" b="1" dirty="0"/>
              <a:t>these skills are equally important to all levels of management</a:t>
            </a:r>
            <a:r>
              <a:rPr lang="en-US" dirty="0"/>
              <a:t>. </a:t>
            </a:r>
            <a:endParaRPr lang="en-US" dirty="0" smtClean="0"/>
          </a:p>
          <a:p>
            <a:pPr lvl="0">
              <a:buNone/>
            </a:pPr>
            <a:endParaRPr lang="en-US" dirty="0" smtClean="0"/>
          </a:p>
          <a:p>
            <a:pPr lvl="0">
              <a:buFont typeface="Wingdings" pitchFamily="2" charset="2"/>
              <a:buChar char="Ø"/>
            </a:pPr>
            <a:r>
              <a:rPr lang="en-US" dirty="0" smtClean="0"/>
              <a:t>This </a:t>
            </a:r>
            <a:r>
              <a:rPr lang="en-US" dirty="0"/>
              <a:t>skill includes</a:t>
            </a:r>
            <a:r>
              <a:rPr lang="en-US" dirty="0" smtClean="0"/>
              <a:t>:-</a:t>
            </a:r>
          </a:p>
          <a:p>
            <a:pPr lvl="0">
              <a:buNone/>
            </a:pPr>
            <a:endParaRPr lang="en-US" sz="1400" dirty="0"/>
          </a:p>
          <a:p>
            <a:r>
              <a:rPr lang="en-US" dirty="0" smtClean="0"/>
              <a:t> </a:t>
            </a:r>
            <a:r>
              <a:rPr lang="en-US" dirty="0"/>
              <a:t>Effective communication (writing and speaking);</a:t>
            </a:r>
          </a:p>
          <a:p>
            <a:r>
              <a:rPr lang="en-US" dirty="0" smtClean="0"/>
              <a:t>Creation </a:t>
            </a:r>
            <a:r>
              <a:rPr lang="en-US" dirty="0"/>
              <a:t>of positive attitude toward others and the work setting;</a:t>
            </a:r>
          </a:p>
          <a:p>
            <a:r>
              <a:rPr lang="en-US" dirty="0" smtClean="0"/>
              <a:t> </a:t>
            </a:r>
            <a:r>
              <a:rPr lang="en-US" dirty="0"/>
              <a:t>Development of co-operation among group </a:t>
            </a:r>
            <a:r>
              <a:rPr lang="en-US" dirty="0" smtClean="0"/>
              <a:t>members; </a:t>
            </a:r>
            <a:endParaRPr lang="en-US" dirty="0"/>
          </a:p>
          <a:p>
            <a:r>
              <a:rPr lang="en-US" dirty="0" smtClean="0"/>
              <a:t>Motivation </a:t>
            </a:r>
            <a:r>
              <a:rPr lang="en-US" dirty="0"/>
              <a:t>of subordinates.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6400800"/>
          </a:xfrm>
        </p:spPr>
        <p:txBody>
          <a:bodyPr>
            <a:normAutofit fontScale="85000" lnSpcReduction="20000"/>
          </a:bodyPr>
          <a:lstStyle/>
          <a:p>
            <a:pPr lvl="0">
              <a:buNone/>
            </a:pPr>
            <a:r>
              <a:rPr lang="en-US" b="1" dirty="0" smtClean="0"/>
              <a:t>3. Conceptual skill</a:t>
            </a:r>
          </a:p>
          <a:p>
            <a:pPr lvl="0">
              <a:buFont typeface="Wingdings" pitchFamily="2" charset="2"/>
              <a:buChar char="v"/>
            </a:pPr>
            <a:r>
              <a:rPr lang="en-US" dirty="0" smtClean="0"/>
              <a:t> </a:t>
            </a:r>
            <a:r>
              <a:rPr lang="en-US" dirty="0"/>
              <a:t>T</a:t>
            </a:r>
            <a:r>
              <a:rPr lang="en-US" dirty="0" smtClean="0"/>
              <a:t>he </a:t>
            </a:r>
            <a:r>
              <a:rPr lang="en-US" dirty="0"/>
              <a:t>ability of a manager "to see" the big picture of the organization /to view the organization from a broad perspective</a:t>
            </a:r>
            <a:r>
              <a:rPr lang="en-US" dirty="0" smtClean="0"/>
              <a:t>.</a:t>
            </a:r>
          </a:p>
          <a:p>
            <a:pPr lvl="0">
              <a:buFont typeface="Wingdings" pitchFamily="2" charset="2"/>
              <a:buChar char="v"/>
            </a:pPr>
            <a:r>
              <a:rPr lang="en-US" dirty="0" smtClean="0"/>
              <a:t> </a:t>
            </a:r>
            <a:r>
              <a:rPr lang="en-US" dirty="0"/>
              <a:t>It is the ability of a manager to see the organizational system in its totality, how its different parts are interrelated, and how they affect each other. </a:t>
            </a:r>
            <a:endParaRPr lang="en-US" dirty="0" smtClean="0"/>
          </a:p>
          <a:p>
            <a:pPr lvl="0">
              <a:buFont typeface="Wingdings" pitchFamily="2" charset="2"/>
              <a:buChar char="v"/>
            </a:pPr>
            <a:r>
              <a:rPr lang="en-US" dirty="0" smtClean="0"/>
              <a:t>A </a:t>
            </a:r>
            <a:r>
              <a:rPr lang="en-US" dirty="0"/>
              <a:t>manager needs </a:t>
            </a:r>
            <a:r>
              <a:rPr lang="en-US" b="1" dirty="0"/>
              <a:t>conceptual skills </a:t>
            </a:r>
            <a:r>
              <a:rPr lang="en-US" dirty="0"/>
              <a:t>to recognize the interrelationships of various situational factors, and; </a:t>
            </a:r>
            <a:endParaRPr lang="en-US" dirty="0" smtClean="0"/>
          </a:p>
          <a:p>
            <a:pPr lvl="0">
              <a:buFont typeface="Wingdings" pitchFamily="2" charset="2"/>
              <a:buChar char="v"/>
            </a:pPr>
            <a:r>
              <a:rPr lang="en-US" dirty="0" smtClean="0"/>
              <a:t>Therefore</a:t>
            </a:r>
            <a:r>
              <a:rPr lang="en-US" dirty="0"/>
              <a:t>, make decisions that will be in the best interests of the organization. </a:t>
            </a:r>
            <a:endParaRPr lang="en-US" dirty="0" smtClean="0"/>
          </a:p>
          <a:p>
            <a:pPr lvl="0">
              <a:buFont typeface="Wingdings" pitchFamily="2" charset="2"/>
              <a:buChar char="v"/>
            </a:pPr>
            <a:r>
              <a:rPr lang="en-US" dirty="0" smtClean="0"/>
              <a:t>They </a:t>
            </a:r>
            <a:r>
              <a:rPr lang="en-US" dirty="0"/>
              <a:t>are most important in strategic (long range) planning; </a:t>
            </a:r>
            <a:endParaRPr lang="en-US" dirty="0" smtClean="0"/>
          </a:p>
          <a:p>
            <a:pPr lvl="0">
              <a:buFont typeface="Wingdings" pitchFamily="2" charset="2"/>
              <a:buChar char="v"/>
            </a:pPr>
            <a:endParaRPr lang="en-US" dirty="0"/>
          </a:p>
          <a:p>
            <a:pPr lvl="0">
              <a:buFont typeface="Wingdings" pitchFamily="2" charset="2"/>
              <a:buChar char="v"/>
            </a:pPr>
            <a:r>
              <a:rPr lang="en-US" dirty="0" smtClean="0"/>
              <a:t>Therefore</a:t>
            </a:r>
            <a:r>
              <a:rPr lang="en-US" dirty="0"/>
              <a:t>, it is top level managers/executives who require more conceptual skill than middle level managers and supervisors</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3200" b="1" dirty="0"/>
              <a:t>Management functions</a:t>
            </a:r>
            <a:endParaRPr lang="en-US" sz="3200" dirty="0"/>
          </a:p>
        </p:txBody>
      </p:sp>
      <p:sp>
        <p:nvSpPr>
          <p:cNvPr id="3" name="Content Placeholder 2"/>
          <p:cNvSpPr>
            <a:spLocks noGrp="1"/>
          </p:cNvSpPr>
          <p:nvPr>
            <p:ph idx="1"/>
          </p:nvPr>
        </p:nvSpPr>
        <p:spPr>
          <a:xfrm>
            <a:off x="304800" y="685800"/>
            <a:ext cx="8382000" cy="6172200"/>
          </a:xfrm>
        </p:spPr>
        <p:txBody>
          <a:bodyPr/>
          <a:lstStyle/>
          <a:p>
            <a:r>
              <a:rPr lang="en-US" dirty="0"/>
              <a:t>Regardless of the type, size and objective of the firm, all managers have certain basic functions. These are </a:t>
            </a:r>
            <a:endParaRPr lang="en-US" dirty="0" smtClean="0"/>
          </a:p>
          <a:p>
            <a:pPr>
              <a:buFont typeface="Wingdings" pitchFamily="2" charset="2"/>
              <a:buChar char="v"/>
            </a:pPr>
            <a:r>
              <a:rPr lang="en-US" dirty="0" smtClean="0"/>
              <a:t>Planning</a:t>
            </a:r>
          </a:p>
          <a:p>
            <a:pPr>
              <a:buFont typeface="Wingdings" pitchFamily="2" charset="2"/>
              <a:buChar char="v"/>
            </a:pPr>
            <a:r>
              <a:rPr lang="en-US" dirty="0" smtClean="0"/>
              <a:t>Organizing</a:t>
            </a:r>
          </a:p>
          <a:p>
            <a:pPr>
              <a:buFont typeface="Wingdings" pitchFamily="2" charset="2"/>
              <a:buChar char="v"/>
            </a:pPr>
            <a:r>
              <a:rPr lang="en-US" dirty="0" smtClean="0"/>
              <a:t> staffing,</a:t>
            </a:r>
          </a:p>
          <a:p>
            <a:pPr>
              <a:buFont typeface="Wingdings" pitchFamily="2" charset="2"/>
              <a:buChar char="v"/>
            </a:pPr>
            <a:r>
              <a:rPr lang="en-US" dirty="0" smtClean="0"/>
              <a:t>leading/directing</a:t>
            </a:r>
            <a:r>
              <a:rPr lang="en-US" dirty="0"/>
              <a:t>/, </a:t>
            </a:r>
            <a:r>
              <a:rPr lang="en-US" dirty="0" smtClean="0"/>
              <a:t>and</a:t>
            </a:r>
          </a:p>
          <a:p>
            <a:pPr>
              <a:buFont typeface="Wingdings" pitchFamily="2" charset="2"/>
              <a:buChar char="v"/>
            </a:pPr>
            <a:r>
              <a:rPr lang="en-US" dirty="0" smtClean="0"/>
              <a:t> </a:t>
            </a:r>
            <a:r>
              <a:rPr lang="en-US" dirty="0"/>
              <a:t>controlling</a:t>
            </a:r>
            <a:r>
              <a:rPr lang="en-US" dirty="0" smtClean="0"/>
              <a:t>.</a:t>
            </a:r>
          </a:p>
          <a:p>
            <a:r>
              <a:rPr lang="en-US" dirty="0" smtClean="0"/>
              <a:t> </a:t>
            </a:r>
            <a:r>
              <a:rPr lang="en-US" dirty="0"/>
              <a:t>The nature and scope of these functions differ from manager to manager and from firm to firm.</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324600"/>
          </a:xfrm>
        </p:spPr>
        <p:txBody>
          <a:bodyPr>
            <a:normAutofit fontScale="85000" lnSpcReduction="10000"/>
          </a:bodyPr>
          <a:lstStyle/>
          <a:p>
            <a:pPr>
              <a:buNone/>
            </a:pPr>
            <a:r>
              <a:rPr lang="en-US" b="1" u="sng" dirty="0"/>
              <a:t>Planning</a:t>
            </a:r>
          </a:p>
          <a:p>
            <a:r>
              <a:rPr lang="en-US" dirty="0"/>
              <a:t>It is a decision making process which involves selection of missions and objectives and choose the best course of action to achieve them from among alternatives</a:t>
            </a:r>
            <a:r>
              <a:rPr lang="en-US" dirty="0" smtClean="0"/>
              <a:t>.</a:t>
            </a:r>
          </a:p>
          <a:p>
            <a:pPr>
              <a:buNone/>
            </a:pPr>
            <a:endParaRPr lang="en-US" dirty="0" smtClean="0"/>
          </a:p>
          <a:p>
            <a:r>
              <a:rPr lang="en-US" dirty="0" smtClean="0"/>
              <a:t> </a:t>
            </a:r>
            <a:r>
              <a:rPr lang="en-US" dirty="0"/>
              <a:t>It is an intellectual task, which bridges the gap between the present and future conditions of the organization</a:t>
            </a:r>
            <a:r>
              <a:rPr lang="en-US" dirty="0" smtClean="0"/>
              <a:t>.</a:t>
            </a:r>
          </a:p>
          <a:p>
            <a:pPr>
              <a:buNone/>
            </a:pPr>
            <a:endParaRPr lang="en-US" dirty="0" smtClean="0"/>
          </a:p>
          <a:p>
            <a:r>
              <a:rPr lang="en-US" dirty="0" smtClean="0"/>
              <a:t>(</a:t>
            </a:r>
            <a:r>
              <a:rPr lang="en-US" dirty="0"/>
              <a:t>From where we are to where we want to be in a desired future</a:t>
            </a:r>
            <a:r>
              <a:rPr lang="en-US" dirty="0" smtClean="0"/>
              <a:t>).</a:t>
            </a:r>
          </a:p>
          <a:p>
            <a:pPr>
              <a:buNone/>
            </a:pPr>
            <a:endParaRPr lang="en-US" dirty="0" smtClean="0"/>
          </a:p>
          <a:p>
            <a:r>
              <a:rPr lang="en-US" dirty="0"/>
              <a:t>Planning, as a managerial function, is the process of integrating the future activities of an organization, requires the ability to foresee, visualize, and look ahead purpose fully.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629400"/>
          </a:xfrm>
        </p:spPr>
        <p:txBody>
          <a:bodyPr>
            <a:normAutofit fontScale="85000" lnSpcReduction="20000"/>
          </a:bodyPr>
          <a:lstStyle/>
          <a:p>
            <a:pPr>
              <a:buNone/>
            </a:pPr>
            <a:r>
              <a:rPr lang="en-US" b="1" dirty="0"/>
              <a:t>Organizing:</a:t>
            </a:r>
            <a:endParaRPr lang="en-US" dirty="0"/>
          </a:p>
          <a:p>
            <a:r>
              <a:rPr lang="en-US" dirty="0"/>
              <a:t>It is a managerial activity that involves establishing an intentional structure of roles for people to fill in an organization</a:t>
            </a:r>
            <a:r>
              <a:rPr lang="en-US" dirty="0" smtClean="0"/>
              <a:t>.</a:t>
            </a:r>
          </a:p>
          <a:p>
            <a:r>
              <a:rPr lang="en-US" dirty="0" smtClean="0"/>
              <a:t> </a:t>
            </a:r>
            <a:r>
              <a:rPr lang="en-US" dirty="0"/>
              <a:t>In other words, it is the process of creating an environment for human performance depending on the objectives set. </a:t>
            </a:r>
            <a:endParaRPr lang="en-US" dirty="0" smtClean="0"/>
          </a:p>
          <a:p>
            <a:r>
              <a:rPr lang="en-US" dirty="0" smtClean="0"/>
              <a:t>In </a:t>
            </a:r>
            <a:r>
              <a:rPr lang="en-US" dirty="0"/>
              <a:t>short, organizing is the process of determining the role by which an individual plays and the individual roles are </a:t>
            </a:r>
            <a:r>
              <a:rPr lang="en-US" dirty="0" smtClean="0"/>
              <a:t>related. </a:t>
            </a:r>
            <a:endParaRPr lang="en-US" dirty="0"/>
          </a:p>
          <a:p>
            <a:pPr lvl="0"/>
            <a:r>
              <a:rPr lang="en-US" dirty="0"/>
              <a:t>identification of activities to achieve the predetermined objective;</a:t>
            </a:r>
          </a:p>
          <a:p>
            <a:pPr lvl="0"/>
            <a:r>
              <a:rPr lang="en-US" dirty="0"/>
              <a:t>grouping these activities into working units;</a:t>
            </a:r>
          </a:p>
          <a:p>
            <a:pPr lvl="0"/>
            <a:r>
              <a:rPr lang="en-US" dirty="0"/>
              <a:t>assignment of responsibility to each unit with corresponding authority; and</a:t>
            </a:r>
          </a:p>
          <a:p>
            <a:pPr lvl="0"/>
            <a:r>
              <a:rPr lang="en-US" dirty="0"/>
              <a:t>The creation of intentional organizational relationship so as to enhance coordination.</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457200"/>
            <a:ext cx="6934200" cy="6400800"/>
          </a:xfrm>
        </p:spPr>
        <p:txBody>
          <a:bodyPr/>
          <a:lstStyle/>
          <a:p>
            <a:pPr>
              <a:lnSpc>
                <a:spcPct val="250000"/>
              </a:lnSpc>
            </a:pPr>
            <a:r>
              <a:rPr lang="en-US" dirty="0" smtClean="0"/>
              <a:t>Corona virus (COVID-19)</a:t>
            </a:r>
          </a:p>
          <a:p>
            <a:pPr>
              <a:lnSpc>
                <a:spcPct val="250000"/>
              </a:lnSpc>
            </a:pPr>
            <a:r>
              <a:rPr lang="en-US" dirty="0" smtClean="0"/>
              <a:t>HIV/AIDS</a:t>
            </a:r>
          </a:p>
          <a:p>
            <a:pPr>
              <a:lnSpc>
                <a:spcPct val="250000"/>
              </a:lnSpc>
            </a:pPr>
            <a:r>
              <a:rPr lang="en-US" dirty="0" smtClean="0"/>
              <a:t>Addiction</a:t>
            </a:r>
          </a:p>
          <a:p>
            <a:pPr>
              <a:lnSpc>
                <a:spcPct val="250000"/>
              </a:lnSpc>
            </a:pPr>
            <a:r>
              <a:rPr lang="en-US" dirty="0" smtClean="0"/>
              <a:t>Cheating</a:t>
            </a:r>
          </a:p>
          <a:p>
            <a:pPr>
              <a:buNone/>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10000"/>
          </a:bodyPr>
          <a:lstStyle/>
          <a:p>
            <a:pPr>
              <a:buNone/>
            </a:pPr>
            <a:r>
              <a:rPr lang="en-US" b="1" dirty="0"/>
              <a:t>Staffing:</a:t>
            </a:r>
            <a:endParaRPr lang="en-US" dirty="0"/>
          </a:p>
          <a:p>
            <a:r>
              <a:rPr lang="en-US" dirty="0"/>
              <a:t>It is the process of filling and keeping filled the positions in the organization structure. </a:t>
            </a:r>
            <a:endParaRPr lang="en-US" dirty="0" smtClean="0"/>
          </a:p>
          <a:p>
            <a:r>
              <a:rPr lang="en-US" dirty="0" smtClean="0"/>
              <a:t>This </a:t>
            </a:r>
            <a:r>
              <a:rPr lang="en-US" dirty="0"/>
              <a:t>is done by identifying work force requirements, inventorying the people available, recruiting, selecting, placing, promoting, compensating, training and developing both candidates and current job holders to accomplish their tasks effectively and efficiently. </a:t>
            </a:r>
          </a:p>
          <a:p>
            <a:pPr>
              <a:buNone/>
            </a:pPr>
            <a:r>
              <a:rPr lang="en-US" b="1" dirty="0" smtClean="0"/>
              <a:t>Leading:</a:t>
            </a:r>
            <a:endParaRPr lang="en-US" dirty="0"/>
          </a:p>
          <a:p>
            <a:r>
              <a:rPr lang="en-US" dirty="0"/>
              <a:t>It is influencing, motivating and directing people so that they will contribute to organization and group </a:t>
            </a:r>
            <a:r>
              <a:rPr lang="en-US" dirty="0" smtClean="0"/>
              <a:t>goals</a:t>
            </a:r>
          </a:p>
          <a:p>
            <a:r>
              <a:rPr lang="en-US" dirty="0" smtClean="0"/>
              <a:t>To </a:t>
            </a:r>
            <a:r>
              <a:rPr lang="en-US" dirty="0"/>
              <a:t>be effective leaders managers need to understand individual and group behavior, techniques of motivation, and effective styles of </a:t>
            </a:r>
            <a:r>
              <a:rPr lang="en-US" dirty="0" smtClean="0"/>
              <a:t>leadership.</a:t>
            </a:r>
          </a:p>
          <a:p>
            <a:r>
              <a:rPr lang="en-US" dirty="0" smtClean="0"/>
              <a:t>Leadership </a:t>
            </a:r>
            <a:r>
              <a:rPr lang="en-US" dirty="0"/>
              <a:t>requires good interpersonal skills. Leading /directing has the following</a:t>
            </a:r>
          </a:p>
        </p:txBody>
      </p:sp>
      <p:sp>
        <p:nvSpPr>
          <p:cNvPr id="4" name="Slide Number Placeholder 3"/>
          <p:cNvSpPr>
            <a:spLocks noGrp="1"/>
          </p:cNvSpPr>
          <p:nvPr>
            <p:ph type="sldNum" sz="quarter" idx="12"/>
          </p:nvPr>
        </p:nvSpPr>
        <p:spPr/>
        <p:txBody>
          <a:bodyPr/>
          <a:lstStyle/>
          <a:p>
            <a:fld id="{EB49B363-8F6A-4D60-BA5B-86AAE3A0E542}"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7010400"/>
          </a:xfrm>
        </p:spPr>
        <p:txBody>
          <a:bodyPr>
            <a:normAutofit fontScale="77500" lnSpcReduction="20000"/>
          </a:bodyPr>
          <a:lstStyle/>
          <a:p>
            <a:pPr>
              <a:buNone/>
            </a:pPr>
            <a:r>
              <a:rPr lang="en-US" b="1" u="sng" dirty="0"/>
              <a:t>Controlling</a:t>
            </a:r>
          </a:p>
          <a:p>
            <a:r>
              <a:rPr lang="en-US" dirty="0"/>
              <a:t>It is the measuring and correcting of activities of subordinates, to ensure that events conform to plans. It also involves taking corrective measures (actions) if negative deviations exist</a:t>
            </a:r>
            <a:r>
              <a:rPr lang="en-US" dirty="0" smtClean="0"/>
              <a:t>.</a:t>
            </a:r>
          </a:p>
          <a:p>
            <a:pPr>
              <a:buNone/>
            </a:pPr>
            <a:endParaRPr lang="en-US" dirty="0"/>
          </a:p>
          <a:p>
            <a:r>
              <a:rPr lang="en-US" dirty="0"/>
              <a:t>The controlling function involves the following steps</a:t>
            </a:r>
            <a:r>
              <a:rPr lang="en-US" dirty="0" smtClean="0"/>
              <a:t>:</a:t>
            </a:r>
          </a:p>
          <a:p>
            <a:pPr>
              <a:buNone/>
            </a:pPr>
            <a:endParaRPr lang="en-US" dirty="0"/>
          </a:p>
          <a:p>
            <a:pPr lvl="0"/>
            <a:r>
              <a:rPr lang="en-US" dirty="0"/>
              <a:t>Establishing standards of performance</a:t>
            </a:r>
            <a:r>
              <a:rPr lang="en-US" dirty="0" smtClean="0"/>
              <a:t>:</a:t>
            </a:r>
          </a:p>
          <a:p>
            <a:pPr lvl="0">
              <a:buNone/>
            </a:pPr>
            <a:endParaRPr lang="en-US" dirty="0"/>
          </a:p>
          <a:p>
            <a:pPr lvl="0"/>
            <a:r>
              <a:rPr lang="en-US" dirty="0"/>
              <a:t>Measuring actual performance and comparing it against the plan the goal /the established standard</a:t>
            </a:r>
            <a:r>
              <a:rPr lang="en-US" dirty="0" smtClean="0"/>
              <a:t>;</a:t>
            </a:r>
          </a:p>
          <a:p>
            <a:pPr lvl="0">
              <a:buNone/>
            </a:pPr>
            <a:endParaRPr lang="en-US" dirty="0"/>
          </a:p>
          <a:p>
            <a:pPr lvl="0"/>
            <a:r>
              <a:rPr lang="en-US" dirty="0"/>
              <a:t>Taking corrective measures if there are devotions. (Taking corrective actions when standards are not met or in anticipation that they may not be met</a:t>
            </a:r>
            <a:r>
              <a:rPr lang="en-US" dirty="0" smtClean="0"/>
              <a:t>.)</a:t>
            </a:r>
          </a:p>
          <a:p>
            <a:pPr lvl="0">
              <a:buNone/>
            </a:pPr>
            <a:endParaRPr lang="en-US" dirty="0"/>
          </a:p>
          <a:p>
            <a:r>
              <a:rPr lang="en-US" dirty="0"/>
              <a:t>Actual results may differ from desired results in any area, but the three that require the most attention are product quality, worker performance, and cost control.</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7162800"/>
          </a:xfrm>
        </p:spPr>
        <p:txBody>
          <a:bodyPr>
            <a:normAutofit fontScale="70000" lnSpcReduction="20000"/>
          </a:bodyPr>
          <a:lstStyle/>
          <a:p>
            <a:pPr>
              <a:buNone/>
            </a:pPr>
            <a:r>
              <a:rPr lang="en-US" b="1" dirty="0"/>
              <a:t>Principles of management</a:t>
            </a:r>
            <a:endParaRPr lang="en-US" dirty="0"/>
          </a:p>
          <a:p>
            <a:r>
              <a:rPr lang="en-US" dirty="0"/>
              <a:t>A principle is a basic statement or a fundamental truth that provides understanding and guidance to thinking and practice</a:t>
            </a:r>
            <a:r>
              <a:rPr lang="en-US" dirty="0" smtClean="0"/>
              <a:t>.</a:t>
            </a:r>
          </a:p>
          <a:p>
            <a:r>
              <a:rPr lang="en-US" dirty="0" smtClean="0"/>
              <a:t> </a:t>
            </a:r>
            <a:r>
              <a:rPr lang="en-US" dirty="0"/>
              <a:t>A principle represents a basic element of knowledge in that it explains relationship and helps in preceding what would happen if the principle were applied. </a:t>
            </a:r>
            <a:endParaRPr lang="en-US" dirty="0" smtClean="0"/>
          </a:p>
          <a:p>
            <a:r>
              <a:rPr lang="en-US" dirty="0" smtClean="0"/>
              <a:t>Management </a:t>
            </a:r>
            <a:r>
              <a:rPr lang="en-US" dirty="0"/>
              <a:t>principles are characterized by the following</a:t>
            </a:r>
            <a:r>
              <a:rPr lang="en-US" dirty="0" smtClean="0"/>
              <a:t>:</a:t>
            </a:r>
          </a:p>
          <a:p>
            <a:pPr marL="514350" indent="-514350">
              <a:buFont typeface="+mj-lt"/>
              <a:buAutoNum type="arabicPeriod"/>
            </a:pPr>
            <a:r>
              <a:rPr lang="en-US" dirty="0"/>
              <a:t> </a:t>
            </a:r>
            <a:r>
              <a:rPr lang="en-US" b="1" dirty="0" smtClean="0"/>
              <a:t>Dynamic</a:t>
            </a:r>
            <a:r>
              <a:rPr lang="en-US" dirty="0"/>
              <a:t>. Management principles are flexible in nature and are continually changing. </a:t>
            </a:r>
            <a:endParaRPr lang="en-US" dirty="0" smtClean="0"/>
          </a:p>
          <a:p>
            <a:pPr marL="514350" indent="-514350">
              <a:buFont typeface="+mj-lt"/>
              <a:buAutoNum type="arabicPeriod"/>
            </a:pPr>
            <a:r>
              <a:rPr lang="en-US" dirty="0"/>
              <a:t> </a:t>
            </a:r>
            <a:r>
              <a:rPr lang="en-US" b="1" dirty="0" smtClean="0"/>
              <a:t>Generalization </a:t>
            </a:r>
            <a:r>
              <a:rPr lang="en-US" b="1" dirty="0"/>
              <a:t>only.</a:t>
            </a:r>
            <a:r>
              <a:rPr lang="en-US" dirty="0"/>
              <a:t> Management principles can never be stated as rigorously as physical science because human being s behave more erratically than physical phenomena, management principles have been developed out of experiences and analysis only.</a:t>
            </a:r>
          </a:p>
          <a:p>
            <a:pPr marL="514350" indent="-514350">
              <a:buFont typeface="+mj-lt"/>
              <a:buAutoNum type="arabicPeriod"/>
            </a:pPr>
            <a:r>
              <a:rPr lang="en-US" dirty="0"/>
              <a:t> </a:t>
            </a:r>
            <a:r>
              <a:rPr lang="en-US" b="1" dirty="0"/>
              <a:t>Relative</a:t>
            </a:r>
            <a:r>
              <a:rPr lang="en-US" b="1" dirty="0" smtClean="0"/>
              <a:t>. </a:t>
            </a:r>
            <a:r>
              <a:rPr lang="en-US" dirty="0" smtClean="0"/>
              <a:t>as </a:t>
            </a:r>
            <a:r>
              <a:rPr lang="en-US" dirty="0"/>
              <a:t>pointed out earlier, management principles are relative and not absolute laws which can be applied blindly in all </a:t>
            </a:r>
            <a:r>
              <a:rPr lang="en-US" dirty="0" smtClean="0"/>
              <a:t>situation.</a:t>
            </a:r>
            <a:endParaRPr lang="en-US" dirty="0"/>
          </a:p>
          <a:p>
            <a:pPr marL="514350" indent="-514350">
              <a:buFont typeface="+mj-lt"/>
              <a:buAutoNum type="arabicPeriod"/>
            </a:pPr>
            <a:r>
              <a:rPr lang="en-US" dirty="0"/>
              <a:t> </a:t>
            </a:r>
            <a:r>
              <a:rPr lang="en-US" b="1" dirty="0"/>
              <a:t>Inexact principles</a:t>
            </a:r>
            <a:r>
              <a:rPr lang="en-US" dirty="0" smtClean="0"/>
              <a:t>. management </a:t>
            </a:r>
            <a:r>
              <a:rPr lang="en-US" dirty="0"/>
              <a:t>principles are concerned with and aimed at bringing order out of chaos by regulating human </a:t>
            </a:r>
            <a:r>
              <a:rPr lang="en-US" dirty="0" smtClean="0"/>
              <a:t>behavior</a:t>
            </a:r>
            <a:r>
              <a:rPr lang="en-US" dirty="0"/>
              <a:t> in some way</a:t>
            </a:r>
            <a:r>
              <a:rPr lang="en-US" dirty="0" smtClean="0"/>
              <a:t>.</a:t>
            </a:r>
            <a:endParaRPr lang="en-US" dirty="0"/>
          </a:p>
          <a:p>
            <a:pPr marL="514350" indent="-514350">
              <a:buFont typeface="+mj-lt"/>
              <a:buAutoNum type="arabicPeriod"/>
            </a:pPr>
            <a:r>
              <a:rPr lang="en-US" b="1" dirty="0" smtClean="0"/>
              <a:t>Universal</a:t>
            </a:r>
            <a:r>
              <a:rPr lang="en-US" dirty="0"/>
              <a:t>. Most of the management principles are such that they can be applied in any kind of organization. </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553200"/>
          </a:xfrm>
        </p:spPr>
        <p:txBody>
          <a:bodyPr/>
          <a:lstStyle/>
          <a:p>
            <a:pPr algn="ctr">
              <a:buNone/>
            </a:pPr>
            <a:endParaRPr lang="en-US" b="1" dirty="0" smtClean="0"/>
          </a:p>
          <a:p>
            <a:pPr algn="ctr">
              <a:buNone/>
            </a:pPr>
            <a:endParaRPr lang="en-US" b="1" dirty="0"/>
          </a:p>
          <a:p>
            <a:pPr algn="ctr">
              <a:buNone/>
            </a:pPr>
            <a:endParaRPr lang="en-US" b="1" dirty="0" smtClean="0"/>
          </a:p>
          <a:p>
            <a:pPr algn="ctr">
              <a:buNone/>
            </a:pPr>
            <a:endParaRPr lang="en-US" b="1" dirty="0" smtClean="0"/>
          </a:p>
          <a:p>
            <a:pPr algn="ctr">
              <a:buNone/>
            </a:pPr>
            <a:r>
              <a:rPr lang="en-US" b="1" dirty="0" smtClean="0"/>
              <a:t>Chapter Two</a:t>
            </a:r>
          </a:p>
          <a:p>
            <a:pPr algn="ctr">
              <a:buNone/>
            </a:pPr>
            <a:r>
              <a:rPr lang="en-US" b="1" dirty="0" smtClean="0"/>
              <a:t> </a:t>
            </a:r>
            <a:r>
              <a:rPr lang="en-US" b="1" smtClean="0"/>
              <a:t>Evolution of </a:t>
            </a:r>
            <a:r>
              <a:rPr lang="en-US" b="1" dirty="0" smtClean="0"/>
              <a:t>Management Thoughts </a:t>
            </a: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a:bodyPr>
          <a:lstStyle/>
          <a:p>
            <a:pPr>
              <a:buNone/>
            </a:pPr>
            <a:r>
              <a:rPr lang="en-US" b="1" u="sng" dirty="0" smtClean="0"/>
              <a:t>Chapter Objective:</a:t>
            </a:r>
            <a:endParaRPr lang="en-US" dirty="0" smtClean="0"/>
          </a:p>
          <a:p>
            <a:pPr lvl="0"/>
            <a:r>
              <a:rPr lang="en-US" dirty="0" smtClean="0"/>
              <a:t>To give general understanding to students about the contribution of early influences, classical and behavioral theorists to the modern management theories.</a:t>
            </a:r>
          </a:p>
          <a:p>
            <a:pPr lvl="0"/>
            <a:r>
              <a:rPr lang="en-US" dirty="0" smtClean="0"/>
              <a:t>To provide them the limitations of each management theory.</a:t>
            </a:r>
          </a:p>
          <a:p>
            <a:pPr lvl="0"/>
            <a:r>
              <a:rPr lang="en-US" dirty="0" smtClean="0"/>
              <a:t>To summarize the significance of modern theories and how they are useful in solving management problems.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smtClean="0"/>
              <a:t>2.1 Management in antiquity</a:t>
            </a:r>
            <a:r>
              <a:rPr lang="en-US" dirty="0" smtClean="0"/>
              <a:t/>
            </a:r>
            <a:br>
              <a:rPr lang="en-US" dirty="0" smtClean="0"/>
            </a:br>
            <a:endParaRPr lang="en-US" dirty="0"/>
          </a:p>
        </p:txBody>
      </p:sp>
      <p:sp>
        <p:nvSpPr>
          <p:cNvPr id="3" name="Content Placeholder 2"/>
          <p:cNvSpPr>
            <a:spLocks noGrp="1"/>
          </p:cNvSpPr>
          <p:nvPr>
            <p:ph idx="1"/>
          </p:nvPr>
        </p:nvSpPr>
        <p:spPr>
          <a:xfrm>
            <a:off x="304800" y="533400"/>
            <a:ext cx="8534400" cy="6324600"/>
          </a:xfrm>
        </p:spPr>
        <p:txBody>
          <a:bodyPr>
            <a:normAutofit fontScale="85000" lnSpcReduction="10000"/>
          </a:bodyPr>
          <a:lstStyle/>
          <a:p>
            <a:pPr>
              <a:buFont typeface="Wingdings" pitchFamily="2" charset="2"/>
              <a:buChar char="Ø"/>
            </a:pPr>
            <a:r>
              <a:rPr lang="en-US" dirty="0" smtClean="0"/>
              <a:t>This stage of management covers the time between the beginnings of man's co-operative, about 1880. </a:t>
            </a:r>
          </a:p>
          <a:p>
            <a:pPr>
              <a:buNone/>
            </a:pPr>
            <a:endParaRPr lang="en-US" dirty="0" smtClean="0"/>
          </a:p>
          <a:p>
            <a:pPr>
              <a:buFont typeface="Wingdings" pitchFamily="2" charset="2"/>
              <a:buChar char="Ø"/>
            </a:pPr>
            <a:r>
              <a:rPr lang="en-US" dirty="0" smtClean="0"/>
              <a:t>Management functions have existed for thousands of years with enough indications </a:t>
            </a:r>
          </a:p>
          <a:p>
            <a:pPr>
              <a:buNone/>
            </a:pPr>
            <a:endParaRPr lang="en-US" dirty="0" smtClean="0"/>
          </a:p>
          <a:p>
            <a:pPr lvl="0"/>
            <a:r>
              <a:rPr lang="en-US" dirty="0" smtClean="0"/>
              <a:t>The earliest Egyptian and Chinese literature, for instance, contain references to the need for efficient and effective  administration of public affairs.</a:t>
            </a:r>
          </a:p>
          <a:p>
            <a:pPr lvl="0"/>
            <a:r>
              <a:rPr lang="en-US" dirty="0" smtClean="0"/>
              <a:t>Ancient Greek literature pours to the existence of administrative apparatus like councils, courts and boards of military personnel to manage the affairs of the state.</a:t>
            </a:r>
          </a:p>
          <a:p>
            <a:pPr lvl="0"/>
            <a:r>
              <a:rPr lang="en-US" dirty="0" smtClean="0"/>
              <a:t>Socrates, a famous philosopher, was among the first to look up on management as something different from mere technical knowledge and skills.</a:t>
            </a:r>
          </a:p>
          <a:p>
            <a:pPr>
              <a:buNone/>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457200" y="457200"/>
            <a:ext cx="8229600" cy="6400800"/>
          </a:xfrm>
        </p:spPr>
        <p:txBody>
          <a:bodyPr>
            <a:normAutofit fontScale="77500" lnSpcReduction="20000"/>
          </a:bodyPr>
          <a:lstStyle/>
          <a:p>
            <a:pPr lvl="0"/>
            <a:r>
              <a:rPr lang="en-US" dirty="0" smtClean="0"/>
              <a:t>Roman Catholic Church was one of the most effective formal organizations in the history of western civilization.</a:t>
            </a:r>
          </a:p>
          <a:p>
            <a:pPr lvl="0"/>
            <a:r>
              <a:rPr lang="en-US" dirty="0" smtClean="0"/>
              <a:t>The church had a set of well-defined objectives and effective and efficient organizational set up</a:t>
            </a:r>
          </a:p>
          <a:p>
            <a:pPr lvl="0">
              <a:buNone/>
            </a:pPr>
            <a:endParaRPr lang="en-US" dirty="0" smtClean="0"/>
          </a:p>
          <a:p>
            <a:pPr lvl="0"/>
            <a:r>
              <a:rPr lang="en-US" dirty="0" smtClean="0"/>
              <a:t> It introduces h</a:t>
            </a:r>
            <a:r>
              <a:rPr lang="en-US" i="1" dirty="0" smtClean="0"/>
              <a:t>ierarchy of authority and staff concept</a:t>
            </a:r>
          </a:p>
          <a:p>
            <a:pPr lvl="0">
              <a:buNone/>
            </a:pPr>
            <a:endParaRPr lang="en-US" dirty="0" smtClean="0"/>
          </a:p>
          <a:p>
            <a:pPr lvl="0"/>
            <a:r>
              <a:rPr lang="en-US" dirty="0" smtClean="0"/>
              <a:t>Military organizations also contributed in their own simplistic way to the development of managerial practices</a:t>
            </a:r>
          </a:p>
          <a:p>
            <a:pPr lvl="0">
              <a:buNone/>
            </a:pPr>
            <a:endParaRPr lang="en-US" dirty="0" smtClean="0"/>
          </a:p>
          <a:p>
            <a:pPr lvl="0"/>
            <a:r>
              <a:rPr lang="en-US" dirty="0" smtClean="0"/>
              <a:t> Even so, their techniques of authority-relationships between individuals and groups, direction, motivation, and communication underwent considerable improvement over the years.</a:t>
            </a:r>
          </a:p>
          <a:p>
            <a:pPr lvl="0"/>
            <a:endParaRPr lang="en-US" dirty="0" smtClean="0"/>
          </a:p>
          <a:p>
            <a:r>
              <a:rPr lang="en-US" dirty="0" smtClean="0"/>
              <a:t>Until about the middle of the 18</a:t>
            </a:r>
            <a:r>
              <a:rPr lang="en-US" baseline="30000" dirty="0" smtClean="0"/>
              <a:t>th</a:t>
            </a:r>
            <a:r>
              <a:rPr lang="en-US" dirty="0" smtClean="0"/>
              <a:t> century, the people of Western Europe used basically the same methods and implements of production that had been used for centuries</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a:bodyPr>
          <a:lstStyle/>
          <a:p>
            <a:r>
              <a:rPr lang="en-US" sz="2400" dirty="0" smtClean="0"/>
              <a:t>Cont…</a:t>
            </a:r>
            <a:endParaRPr lang="en-US" sz="2400" dirty="0"/>
          </a:p>
        </p:txBody>
      </p:sp>
      <p:sp>
        <p:nvSpPr>
          <p:cNvPr id="3" name="Content Placeholder 2"/>
          <p:cNvSpPr>
            <a:spLocks noGrp="1"/>
          </p:cNvSpPr>
          <p:nvPr>
            <p:ph idx="1"/>
          </p:nvPr>
        </p:nvSpPr>
        <p:spPr>
          <a:xfrm>
            <a:off x="457200" y="457200"/>
            <a:ext cx="8229600" cy="6400800"/>
          </a:xfrm>
        </p:spPr>
        <p:txBody>
          <a:bodyPr>
            <a:normAutofit fontScale="77500" lnSpcReduction="20000"/>
          </a:bodyPr>
          <a:lstStyle/>
          <a:p>
            <a:r>
              <a:rPr lang="en-US" dirty="0" smtClean="0"/>
              <a:t>Management practice in business, government, and the church remained quite stable through the centuries. </a:t>
            </a:r>
          </a:p>
          <a:p>
            <a:endParaRPr lang="en-US" dirty="0" smtClean="0"/>
          </a:p>
          <a:p>
            <a:r>
              <a:rPr lang="en-US" dirty="0" smtClean="0"/>
              <a:t>It was carried through trial and error basis.</a:t>
            </a:r>
          </a:p>
          <a:p>
            <a:endParaRPr lang="en-US" dirty="0" smtClean="0"/>
          </a:p>
          <a:p>
            <a:r>
              <a:rPr lang="en-US" dirty="0" smtClean="0"/>
              <a:t> Then within a few decades a series of inventions were discovered and the whole picture of industrial activity was enormously attained. </a:t>
            </a:r>
          </a:p>
          <a:p>
            <a:endParaRPr lang="en-US" dirty="0" smtClean="0"/>
          </a:p>
          <a:p>
            <a:r>
              <a:rPr lang="en-US" dirty="0" smtClean="0"/>
              <a:t>That new period, commonly referred to as the industrial revolution, was the landmark in human history. </a:t>
            </a:r>
          </a:p>
          <a:p>
            <a:endParaRPr lang="en-US" dirty="0" smtClean="0"/>
          </a:p>
          <a:p>
            <a:r>
              <a:rPr lang="en-US" dirty="0" smtClean="0"/>
              <a:t>It brought massive technological changes. </a:t>
            </a:r>
          </a:p>
          <a:p>
            <a:endParaRPr lang="en-US" dirty="0" smtClean="0"/>
          </a:p>
          <a:p>
            <a:r>
              <a:rPr lang="en-US" dirty="0" smtClean="0"/>
              <a:t>It r</a:t>
            </a:r>
            <a:r>
              <a:rPr lang="en-US" i="1" dirty="0" smtClean="0"/>
              <a:t>evolutionized the economic system, initiated mass production and the factory system of production brought the need of huge collection of capital.</a:t>
            </a: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228600" y="457200"/>
            <a:ext cx="8915400" cy="6400800"/>
          </a:xfrm>
        </p:spPr>
        <p:txBody>
          <a:bodyPr>
            <a:normAutofit fontScale="77500" lnSpcReduction="20000"/>
          </a:bodyPr>
          <a:lstStyle/>
          <a:p>
            <a:pPr>
              <a:buNone/>
            </a:pPr>
            <a:r>
              <a:rPr lang="en-US" sz="3000" dirty="0" smtClean="0"/>
              <a:t>Despite the long history of management, it walked as a tortoise. Because of</a:t>
            </a:r>
          </a:p>
          <a:p>
            <a:pPr lvl="0">
              <a:buFont typeface="Wingdings" pitchFamily="2" charset="2"/>
              <a:buChar char="v"/>
            </a:pPr>
            <a:r>
              <a:rPr lang="en-US" i="1" dirty="0" smtClean="0"/>
              <a:t>low esteem to business in society</a:t>
            </a:r>
            <a:endParaRPr lang="en-US" dirty="0" smtClean="0"/>
          </a:p>
          <a:p>
            <a:pPr lvl="0">
              <a:buFont typeface="Wingdings" pitchFamily="2" charset="2"/>
              <a:buChar char="v"/>
            </a:pPr>
            <a:r>
              <a:rPr lang="en-US" i="1" dirty="0" smtClean="0"/>
              <a:t>Indifferent approaches of economists, political scientists psychologists, sociologists, etc towards business organ.</a:t>
            </a:r>
          </a:p>
          <a:p>
            <a:pPr lvl="0">
              <a:buNone/>
            </a:pPr>
            <a:endParaRPr lang="en-US" dirty="0" smtClean="0"/>
          </a:p>
          <a:p>
            <a:pPr lvl="0">
              <a:buFont typeface="Wingdings" pitchFamily="2" charset="2"/>
              <a:buChar char="v"/>
            </a:pPr>
            <a:r>
              <a:rPr lang="en-US" i="1" dirty="0" smtClean="0"/>
              <a:t>treatment of management as an art not as a science and</a:t>
            </a:r>
          </a:p>
          <a:p>
            <a:pPr lvl="0">
              <a:buNone/>
            </a:pPr>
            <a:endParaRPr lang="en-US" dirty="0" smtClean="0"/>
          </a:p>
          <a:p>
            <a:pPr lvl="0">
              <a:buFont typeface="Wingdings" pitchFamily="2" charset="2"/>
              <a:buChar char="v"/>
            </a:pPr>
            <a:r>
              <a:rPr lang="en-US" i="1" dirty="0" smtClean="0"/>
              <a:t>The attitudes that successful managers are born but not made.</a:t>
            </a:r>
          </a:p>
          <a:p>
            <a:pPr lvl="0">
              <a:buNone/>
            </a:pPr>
            <a:endParaRPr lang="en-US" dirty="0" smtClean="0"/>
          </a:p>
          <a:p>
            <a:r>
              <a:rPr lang="en-US" dirty="0" smtClean="0"/>
              <a:t>These factors made management not develop and studied systematically and scientifically. </a:t>
            </a:r>
          </a:p>
          <a:p>
            <a:endParaRPr lang="en-US" dirty="0" smtClean="0"/>
          </a:p>
          <a:p>
            <a:r>
              <a:rPr lang="en-US" dirty="0" smtClean="0"/>
              <a:t>In the twentieth century, the situation had changed rapidly, some of the factors that contributed to the need of a systematic management are:</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rmAutofit fontScale="85000" lnSpcReduction="10000"/>
          </a:bodyPr>
          <a:lstStyle/>
          <a:p>
            <a:pPr marL="514350" lvl="0" indent="-514350">
              <a:buFont typeface="+mj-lt"/>
              <a:buAutoNum type="arabicPeriod"/>
            </a:pPr>
            <a:r>
              <a:rPr lang="en-US" dirty="0" smtClean="0"/>
              <a:t>The development of capitalism and the emergence of industries, mass production, the concentration of workmen and organization of trade unions, the growing competition for markets, technological innovations, the increase in capital investment, increasing obsolescence of instruments of production etc. forced organizations to be efficient or to find   out ways for efficiency.</a:t>
            </a:r>
          </a:p>
          <a:p>
            <a:pPr marL="514350" lvl="0" indent="-514350">
              <a:buFont typeface="+mj-lt"/>
              <a:buAutoNum type="arabicPeriod"/>
            </a:pPr>
            <a:r>
              <a:rPr lang="en-US" dirty="0" smtClean="0"/>
              <a:t>The complexities of organizations, society became more complex. </a:t>
            </a:r>
          </a:p>
          <a:p>
            <a:pPr marL="514350" lvl="0" indent="-514350">
              <a:buNone/>
            </a:pPr>
            <a:r>
              <a:rPr lang="en-US" dirty="0" smtClean="0"/>
              <a:t>These complexities of society were generated by:</a:t>
            </a:r>
          </a:p>
          <a:p>
            <a:pPr>
              <a:buNone/>
            </a:pPr>
            <a:r>
              <a:rPr lang="en-US" i="1" dirty="0" smtClean="0"/>
              <a:t>-  The increasing size of organizations.</a:t>
            </a:r>
            <a:endParaRPr lang="en-US" dirty="0" smtClean="0"/>
          </a:p>
          <a:p>
            <a:pPr>
              <a:buNone/>
            </a:pPr>
            <a:r>
              <a:rPr lang="en-US" i="1" dirty="0" smtClean="0"/>
              <a:t>-  High degree of division of </a:t>
            </a:r>
            <a:r>
              <a:rPr lang="en-US" i="1" dirty="0" err="1" smtClean="0"/>
              <a:t>labour</a:t>
            </a:r>
            <a:r>
              <a:rPr lang="en-US" i="1" dirty="0" smtClean="0"/>
              <a:t> &amp; specialization</a:t>
            </a:r>
            <a:endParaRPr lang="en-US" dirty="0" smtClean="0"/>
          </a:p>
          <a:p>
            <a:pPr>
              <a:buNone/>
            </a:pPr>
            <a:r>
              <a:rPr lang="en-US" i="1" dirty="0" smtClean="0"/>
              <a:t>-  Increase in government regulations &amp; controls.</a:t>
            </a:r>
            <a:endParaRPr lang="en-US" dirty="0" smtClean="0"/>
          </a:p>
          <a:p>
            <a:pPr>
              <a:buNone/>
            </a:pPr>
            <a:r>
              <a:rPr lang="en-US" i="1" dirty="0" smtClean="0"/>
              <a:t>-  Organized trade-union activities &amp;</a:t>
            </a:r>
            <a:endParaRPr lang="en-US" dirty="0" smtClean="0"/>
          </a:p>
          <a:p>
            <a:pPr>
              <a:buNone/>
            </a:pPr>
            <a:r>
              <a:rPr lang="en-US" i="1" dirty="0" smtClean="0"/>
              <a:t>-  Pressure of various conflicting interest groups in society.</a:t>
            </a: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Corona virus (COVID-19)</a:t>
            </a:r>
            <a:br>
              <a:rPr lang="en-US" dirty="0" smtClean="0"/>
            </a:br>
            <a:endParaRPr lang="en-US" dirty="0"/>
          </a:p>
        </p:txBody>
      </p:sp>
      <p:sp>
        <p:nvSpPr>
          <p:cNvPr id="3" name="Content Placeholder 2"/>
          <p:cNvSpPr>
            <a:spLocks noGrp="1"/>
          </p:cNvSpPr>
          <p:nvPr>
            <p:ph idx="1"/>
          </p:nvPr>
        </p:nvSpPr>
        <p:spPr>
          <a:xfrm>
            <a:off x="152400" y="838200"/>
            <a:ext cx="8763000" cy="6019800"/>
          </a:xfrm>
        </p:spPr>
        <p:txBody>
          <a:bodyPr>
            <a:normAutofit fontScale="92500" lnSpcReduction="10000"/>
          </a:bodyPr>
          <a:lstStyle/>
          <a:p>
            <a:r>
              <a:rPr lang="en-US" dirty="0" smtClean="0">
                <a:latin typeface="Times New Roman" panose="02020603050405020304" pitchFamily="18" charset="0"/>
                <a:cs typeface="Times New Roman" panose="02020603050405020304" pitchFamily="18" charset="0"/>
              </a:rPr>
              <a:t>Protect  yourself  &amp; Others from </a:t>
            </a:r>
            <a:r>
              <a:rPr lang="en-US" dirty="0" smtClean="0"/>
              <a:t>by:-</a:t>
            </a:r>
          </a:p>
          <a:p>
            <a:r>
              <a:rPr lang="en-US" dirty="0" smtClean="0"/>
              <a:t>You </a:t>
            </a:r>
            <a:r>
              <a:rPr lang="en-US" dirty="0" smtClean="0"/>
              <a:t>can protect yourself and help prevent spreading the virus </a:t>
            </a:r>
            <a:r>
              <a:rPr lang="en-US" dirty="0" smtClean="0"/>
              <a:t>(COVID-19) to </a:t>
            </a:r>
            <a:r>
              <a:rPr lang="en-US" dirty="0" smtClean="0"/>
              <a:t>others if </a:t>
            </a:r>
            <a:r>
              <a:rPr lang="en-US" dirty="0" smtClean="0"/>
              <a:t>you : Do </a:t>
            </a:r>
          </a:p>
          <a:p>
            <a:r>
              <a:rPr lang="en-US" dirty="0" smtClean="0"/>
              <a:t>Wash </a:t>
            </a:r>
            <a:r>
              <a:rPr lang="en-US" dirty="0" smtClean="0"/>
              <a:t>your hands regularly for 20 seconds, with soap and water or alcohol-based hand </a:t>
            </a:r>
            <a:r>
              <a:rPr lang="en-US" dirty="0" smtClean="0"/>
              <a:t>rub </a:t>
            </a:r>
          </a:p>
          <a:p>
            <a:r>
              <a:rPr lang="en-US" dirty="0" smtClean="0"/>
              <a:t>Cover </a:t>
            </a:r>
            <a:r>
              <a:rPr lang="en-US" dirty="0" smtClean="0"/>
              <a:t>your nose and mouth with a disposable tissue or flexed elbow when you cough or </a:t>
            </a:r>
            <a:r>
              <a:rPr lang="en-US" dirty="0" smtClean="0"/>
              <a:t>sneeze</a:t>
            </a:r>
          </a:p>
          <a:p>
            <a:r>
              <a:rPr lang="en-US" dirty="0" smtClean="0"/>
              <a:t>Avoid </a:t>
            </a:r>
            <a:r>
              <a:rPr lang="en-US" dirty="0" smtClean="0"/>
              <a:t>close contact (1 meter or 3 feet) with people who are </a:t>
            </a:r>
            <a:r>
              <a:rPr lang="en-US" dirty="0" smtClean="0"/>
              <a:t>unwell </a:t>
            </a:r>
          </a:p>
          <a:p>
            <a:r>
              <a:rPr lang="en-US" dirty="0" smtClean="0"/>
              <a:t>Stay </a:t>
            </a:r>
            <a:r>
              <a:rPr lang="en-US" dirty="0" smtClean="0"/>
              <a:t>home and self-isolate from others in the household if you feel </a:t>
            </a:r>
            <a:r>
              <a:rPr lang="en-US" dirty="0" smtClean="0"/>
              <a:t>unwell </a:t>
            </a:r>
          </a:p>
          <a:p>
            <a:r>
              <a:rPr lang="en-US" dirty="0" err="1" smtClean="0"/>
              <a:t>Don'tTouch</a:t>
            </a:r>
            <a:r>
              <a:rPr lang="en-US" dirty="0" smtClean="0"/>
              <a:t> </a:t>
            </a:r>
            <a:r>
              <a:rPr lang="en-US" dirty="0" smtClean="0"/>
              <a:t>your eyes, nose, or mouth if your hands are not clean</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Autofit/>
          </a:bodyPr>
          <a:lstStyle/>
          <a:p>
            <a:r>
              <a:rPr lang="en-US" sz="3200" b="1" dirty="0" smtClean="0"/>
              <a:t>A few of the contributor of early influences are</a:t>
            </a:r>
            <a:endParaRPr lang="en-US" sz="3200" b="1" dirty="0"/>
          </a:p>
        </p:txBody>
      </p:sp>
      <p:sp>
        <p:nvSpPr>
          <p:cNvPr id="3" name="Content Placeholder 2"/>
          <p:cNvSpPr>
            <a:spLocks noGrp="1"/>
          </p:cNvSpPr>
          <p:nvPr>
            <p:ph idx="1"/>
          </p:nvPr>
        </p:nvSpPr>
        <p:spPr>
          <a:xfrm>
            <a:off x="304800" y="457200"/>
            <a:ext cx="8839200" cy="6553200"/>
          </a:xfrm>
        </p:spPr>
        <p:txBody>
          <a:bodyPr>
            <a:normAutofit fontScale="85000" lnSpcReduction="20000"/>
          </a:bodyPr>
          <a:lstStyle/>
          <a:p>
            <a:pPr lvl="0">
              <a:buNone/>
            </a:pPr>
            <a:r>
              <a:rPr lang="en-US" b="1" dirty="0" smtClean="0"/>
              <a:t>1. Robert Owen (1771-1858):</a:t>
            </a:r>
            <a:endParaRPr lang="en-US" dirty="0" smtClean="0"/>
          </a:p>
          <a:p>
            <a:r>
              <a:rPr lang="en-US" sz="2600" dirty="0" smtClean="0"/>
              <a:t>He was textile mill manager in Scotland from 1800-1828.</a:t>
            </a:r>
          </a:p>
          <a:p>
            <a:pPr>
              <a:buNone/>
            </a:pPr>
            <a:endParaRPr lang="en-US" sz="1500" dirty="0" smtClean="0"/>
          </a:p>
          <a:p>
            <a:r>
              <a:rPr lang="en-US" sz="2600" dirty="0" smtClean="0"/>
              <a:t>He recognized that human resources were as valuable as financial &amp; material resources to the production of goods.</a:t>
            </a:r>
          </a:p>
          <a:p>
            <a:pPr>
              <a:buNone/>
            </a:pPr>
            <a:endParaRPr lang="en-US" sz="1400" dirty="0" smtClean="0"/>
          </a:p>
          <a:p>
            <a:r>
              <a:rPr lang="en-US" sz="2600" dirty="0" smtClean="0"/>
              <a:t>He believed factory workers would be more productive if they were motivated by rewards rather than punishments.</a:t>
            </a:r>
          </a:p>
          <a:p>
            <a:pPr>
              <a:buNone/>
            </a:pPr>
            <a:endParaRPr lang="en-US" sz="1500" dirty="0" smtClean="0"/>
          </a:p>
          <a:p>
            <a:r>
              <a:rPr lang="en-US" sz="2600" dirty="0" smtClean="0"/>
              <a:t>He experienced with several motivating techniques. </a:t>
            </a:r>
          </a:p>
          <a:p>
            <a:pPr>
              <a:buNone/>
            </a:pPr>
            <a:endParaRPr lang="en-US" sz="1600" dirty="0" smtClean="0"/>
          </a:p>
          <a:p>
            <a:pPr lvl="0">
              <a:buFont typeface="Wingdings" pitchFamily="2" charset="2"/>
              <a:buChar char="Ø"/>
            </a:pPr>
            <a:r>
              <a:rPr lang="en-US" sz="2600" dirty="0" smtClean="0"/>
              <a:t>He improved working conditions with in the factory, i.e., providing  meals, bath facilities</a:t>
            </a:r>
          </a:p>
          <a:p>
            <a:pPr lvl="0">
              <a:buNone/>
            </a:pPr>
            <a:endParaRPr lang="en-US" sz="1500" dirty="0" smtClean="0"/>
          </a:p>
          <a:p>
            <a:pPr lvl="0">
              <a:buFont typeface="Wingdings" pitchFamily="2" charset="2"/>
              <a:buChar char="Ø"/>
            </a:pPr>
            <a:r>
              <a:rPr lang="en-US" sz="2600" dirty="0" smtClean="0"/>
              <a:t>Housing &amp; marketing facilities.</a:t>
            </a:r>
          </a:p>
          <a:p>
            <a:pPr lvl="0">
              <a:buNone/>
            </a:pPr>
            <a:endParaRPr lang="en-US" sz="2600" dirty="0" smtClean="0"/>
          </a:p>
          <a:p>
            <a:pPr lvl="0">
              <a:buFont typeface="Wingdings" pitchFamily="2" charset="2"/>
              <a:buChar char="Ø"/>
            </a:pPr>
            <a:r>
              <a:rPr lang="en-US" sz="2600" dirty="0" smtClean="0"/>
              <a:t>Reducing the workday to 10 ½ hrs. with no night work for children.</a:t>
            </a:r>
          </a:p>
          <a:p>
            <a:pPr lvl="0">
              <a:buNone/>
            </a:pPr>
            <a:endParaRPr lang="en-US" sz="1500" dirty="0" smtClean="0"/>
          </a:p>
          <a:p>
            <a:pPr lvl="0">
              <a:buFont typeface="Wingdings" pitchFamily="2" charset="2"/>
              <a:buChar char="Ø"/>
            </a:pPr>
            <a:r>
              <a:rPr lang="en-US" sz="2600" dirty="0" smtClean="0"/>
              <a:t>Refused to hire children under the age of 10.</a:t>
            </a:r>
          </a:p>
          <a:p>
            <a:pPr lvl="0">
              <a:buNone/>
            </a:pPr>
            <a:endParaRPr lang="en-US" sz="900" dirty="0" smtClean="0"/>
          </a:p>
          <a:p>
            <a:pPr>
              <a:buFont typeface="Wingdings" pitchFamily="2" charset="2"/>
              <a:buChar char="Ø"/>
            </a:pPr>
            <a:r>
              <a:rPr lang="en-US" sz="2600" dirty="0" smtClean="0"/>
              <a:t>Because of his emphasis on the workers, he is regarded as the </a:t>
            </a:r>
            <a:r>
              <a:rPr lang="en-US" sz="2600" b="1" dirty="0" smtClean="0"/>
              <a:t>father</a:t>
            </a:r>
            <a:r>
              <a:rPr lang="en-US" sz="2600" dirty="0" smtClean="0"/>
              <a:t> of </a:t>
            </a:r>
            <a:r>
              <a:rPr lang="en-US" sz="2600" b="1" dirty="0" smtClean="0"/>
              <a:t>modern personnel management</a:t>
            </a:r>
            <a:r>
              <a:rPr lang="en-US" sz="2600" dirty="0" smtClean="0"/>
              <a: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100" b="1" dirty="0" smtClean="0"/>
              <a:t>2.</a:t>
            </a:r>
            <a:r>
              <a:rPr lang="en-US" sz="3100" dirty="0" smtClean="0"/>
              <a:t> </a:t>
            </a:r>
            <a:r>
              <a:rPr lang="en-US" sz="3100" b="1" dirty="0" smtClean="0"/>
              <a:t>Charles Babbage /1792/1871/</a:t>
            </a:r>
            <a:r>
              <a:rPr lang="en-US" dirty="0" smtClean="0"/>
              <a:t/>
            </a:r>
            <a:br>
              <a:rPr lang="en-US" dirty="0" smtClean="0"/>
            </a:br>
            <a:endParaRPr lang="en-US" dirty="0"/>
          </a:p>
        </p:txBody>
      </p:sp>
      <p:sp>
        <p:nvSpPr>
          <p:cNvPr id="3" name="Content Placeholder 2"/>
          <p:cNvSpPr>
            <a:spLocks noGrp="1"/>
          </p:cNvSpPr>
          <p:nvPr>
            <p:ph idx="1"/>
          </p:nvPr>
        </p:nvSpPr>
        <p:spPr>
          <a:xfrm>
            <a:off x="0" y="381000"/>
            <a:ext cx="9144000" cy="6705600"/>
          </a:xfrm>
        </p:spPr>
        <p:txBody>
          <a:bodyPr>
            <a:normAutofit fontScale="70000" lnSpcReduction="20000"/>
          </a:bodyPr>
          <a:lstStyle/>
          <a:p>
            <a:pPr>
              <a:buFont typeface="Wingdings" pitchFamily="2" charset="2"/>
              <a:buChar char="v"/>
            </a:pPr>
            <a:r>
              <a:rPr lang="en-US" dirty="0" smtClean="0"/>
              <a:t>He is a British professor of mathematics,</a:t>
            </a:r>
          </a:p>
          <a:p>
            <a:pPr>
              <a:buFont typeface="Wingdings" pitchFamily="2" charset="2"/>
              <a:buChar char="v"/>
            </a:pPr>
            <a:r>
              <a:rPr lang="en-US" dirty="0" smtClean="0"/>
              <a:t> Charles Babbage  showed the application of scientific principles to work processes would both increase productivity and lower expenses.</a:t>
            </a:r>
          </a:p>
          <a:p>
            <a:pPr>
              <a:buFont typeface="Wingdings" pitchFamily="2" charset="2"/>
              <a:buChar char="v"/>
            </a:pPr>
            <a:endParaRPr lang="en-US" sz="1300" dirty="0" smtClean="0"/>
          </a:p>
          <a:p>
            <a:pPr>
              <a:buFont typeface="Wingdings" pitchFamily="2" charset="2"/>
              <a:buChar char="v"/>
            </a:pPr>
            <a:r>
              <a:rPr lang="en-US" dirty="0" smtClean="0"/>
              <a:t> He was an early advocator of division of labor, believing that each factory operation should be analyzed so that the various skills involved in the operation could be isolated. </a:t>
            </a:r>
          </a:p>
          <a:p>
            <a:pPr>
              <a:buNone/>
            </a:pPr>
            <a:endParaRPr lang="en-US" sz="1700" dirty="0" smtClean="0"/>
          </a:p>
          <a:p>
            <a:pPr>
              <a:buFont typeface="Wingdings" pitchFamily="2" charset="2"/>
              <a:buChar char="v"/>
            </a:pPr>
            <a:r>
              <a:rPr lang="en-US" dirty="0" smtClean="0"/>
              <a:t>He had the importance of human resources as related to efficiency.</a:t>
            </a:r>
          </a:p>
          <a:p>
            <a:pPr>
              <a:buNone/>
            </a:pPr>
            <a:endParaRPr lang="en-US" sz="1600" dirty="0" smtClean="0"/>
          </a:p>
          <a:p>
            <a:pPr>
              <a:buFont typeface="Wingdings" pitchFamily="2" charset="2"/>
              <a:buChar char="v"/>
            </a:pPr>
            <a:r>
              <a:rPr lang="en-US" dirty="0" smtClean="0"/>
              <a:t>He advocated </a:t>
            </a:r>
            <a:r>
              <a:rPr lang="en-US" b="1" i="1" dirty="0" smtClean="0"/>
              <a:t>profit-sharing plans &amp; bonus systems </a:t>
            </a:r>
            <a:r>
              <a:rPr lang="en-US" dirty="0" smtClean="0"/>
              <a:t>as ways to achieve better relations between management &amp; labor.</a:t>
            </a:r>
          </a:p>
          <a:p>
            <a:pPr>
              <a:buNone/>
            </a:pPr>
            <a:endParaRPr lang="en-US" dirty="0" smtClean="0"/>
          </a:p>
          <a:p>
            <a:pPr>
              <a:buFont typeface="Wingdings" pitchFamily="2" charset="2"/>
              <a:buChar char="v"/>
            </a:pPr>
            <a:r>
              <a:rPr lang="en-US" dirty="0" smtClean="0"/>
              <a:t>Despite the suggestions given by the early theorists, </a:t>
            </a:r>
          </a:p>
          <a:p>
            <a:pPr>
              <a:buFont typeface="Wingdings" pitchFamily="2" charset="2"/>
              <a:buChar char="v"/>
            </a:pPr>
            <a:endParaRPr lang="en-US" dirty="0" smtClean="0"/>
          </a:p>
          <a:p>
            <a:pPr>
              <a:buFont typeface="Wingdings" pitchFamily="2" charset="2"/>
              <a:buChar char="v"/>
            </a:pPr>
            <a:r>
              <a:rPr lang="en-US" dirty="0" smtClean="0"/>
              <a:t>Owners &amp; managers did not begin to raise the concern of the problem of material &amp; human efficiency. </a:t>
            </a:r>
          </a:p>
          <a:p>
            <a:pPr>
              <a:buNone/>
            </a:pPr>
            <a:endParaRPr lang="en-US" sz="1800" dirty="0" smtClean="0"/>
          </a:p>
          <a:p>
            <a:pPr>
              <a:buFont typeface="Wingdings" pitchFamily="2" charset="2"/>
              <a:buChar char="v"/>
            </a:pPr>
            <a:r>
              <a:rPr lang="en-US" dirty="0" smtClean="0"/>
              <a:t>They raised the issue when markets were becoming saturated, demands for greater profits and when competition was becoming keen.</a:t>
            </a:r>
          </a:p>
          <a:p>
            <a:pPr>
              <a:buNone/>
            </a:pPr>
            <a:endParaRPr lang="en-US" sz="1800" dirty="0" smtClean="0"/>
          </a:p>
          <a:p>
            <a:pPr>
              <a:buFont typeface="Wingdings" pitchFamily="2" charset="2"/>
              <a:buChar char="v"/>
            </a:pPr>
            <a:r>
              <a:rPr lang="en-US" dirty="0" smtClean="0"/>
              <a:t> This emphasis on cutting costs and increasing efficiency led to the emergency of the classical school of management theory.</a:t>
            </a:r>
          </a:p>
          <a:p>
            <a:endParaRPr lang="en-US" b="1"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100" b="1" dirty="0" smtClean="0"/>
              <a:t>2.2 Classical Management Theory</a:t>
            </a:r>
            <a:r>
              <a:rPr lang="en-US" dirty="0" smtClean="0"/>
              <a:t/>
            </a:r>
            <a:br>
              <a:rPr lang="en-US" dirty="0" smtClean="0"/>
            </a:br>
            <a:endParaRPr lang="en-US" dirty="0"/>
          </a:p>
        </p:txBody>
      </p:sp>
      <p:sp>
        <p:nvSpPr>
          <p:cNvPr id="3" name="Content Placeholder 2"/>
          <p:cNvSpPr>
            <a:spLocks noGrp="1"/>
          </p:cNvSpPr>
          <p:nvPr>
            <p:ph idx="1"/>
          </p:nvPr>
        </p:nvSpPr>
        <p:spPr>
          <a:xfrm>
            <a:off x="228600" y="381000"/>
            <a:ext cx="8915400" cy="6477000"/>
          </a:xfrm>
        </p:spPr>
        <p:txBody>
          <a:bodyPr>
            <a:normAutofit fontScale="70000" lnSpcReduction="20000"/>
          </a:bodyPr>
          <a:lstStyle/>
          <a:p>
            <a:pPr>
              <a:buNone/>
            </a:pPr>
            <a:r>
              <a:rPr lang="en-US" b="1" dirty="0" smtClean="0"/>
              <a:t>Assumptions:</a:t>
            </a:r>
            <a:endParaRPr lang="en-US" dirty="0" smtClean="0"/>
          </a:p>
          <a:p>
            <a:pPr>
              <a:buFont typeface="Wingdings" pitchFamily="2" charset="2"/>
              <a:buChar char="ü"/>
            </a:pPr>
            <a:r>
              <a:rPr lang="en-US" dirty="0" smtClean="0"/>
              <a:t>People are most responsive to economic incentives, </a:t>
            </a:r>
            <a:r>
              <a:rPr lang="en-US" dirty="0" err="1" smtClean="0"/>
              <a:t>i.e</a:t>
            </a:r>
            <a:r>
              <a:rPr lang="en-US" dirty="0" smtClean="0"/>
              <a:t>, they will rationally consider opportunities made available to them &amp; do whatever is necessary to achieve the greatest economic gain. </a:t>
            </a:r>
          </a:p>
          <a:p>
            <a:endParaRPr lang="en-US" dirty="0" smtClean="0"/>
          </a:p>
          <a:p>
            <a:pPr>
              <a:buNone/>
            </a:pPr>
            <a:r>
              <a:rPr lang="en-US" b="1" dirty="0" smtClean="0"/>
              <a:t>Classical management consists </a:t>
            </a:r>
            <a:r>
              <a:rPr lang="en-US" b="1" u="sng" dirty="0" smtClean="0"/>
              <a:t>primarily of three streams</a:t>
            </a:r>
            <a:r>
              <a:rPr lang="en-US" b="1" dirty="0" smtClean="0"/>
              <a:t> of thought</a:t>
            </a:r>
            <a:r>
              <a:rPr lang="en-US" dirty="0" smtClean="0"/>
              <a:t>.</a:t>
            </a:r>
          </a:p>
          <a:p>
            <a:pPr>
              <a:buNone/>
            </a:pPr>
            <a:endParaRPr lang="en-US" dirty="0" smtClean="0"/>
          </a:p>
          <a:p>
            <a:pPr lvl="0"/>
            <a:r>
              <a:rPr lang="en-US" b="1" i="1" dirty="0" smtClean="0"/>
              <a:t>Scientific management </a:t>
            </a:r>
            <a:r>
              <a:rPr lang="en-US" dirty="0" smtClean="0"/>
              <a:t>of Frederic W</a:t>
            </a:r>
            <a:r>
              <a:rPr lang="en-US" b="1" dirty="0" smtClean="0"/>
              <a:t>. Taylor</a:t>
            </a:r>
            <a:r>
              <a:rPr lang="en-US" dirty="0" smtClean="0"/>
              <a:t>-concerned with productivity and the management of work &amp; workers.</a:t>
            </a:r>
          </a:p>
          <a:p>
            <a:pPr lvl="0">
              <a:buNone/>
            </a:pPr>
            <a:endParaRPr lang="en-US" dirty="0" smtClean="0"/>
          </a:p>
          <a:p>
            <a:pPr lvl="0"/>
            <a:r>
              <a:rPr lang="en-US" b="1" i="1" dirty="0" smtClean="0"/>
              <a:t>Classical administrative management</a:t>
            </a:r>
            <a:r>
              <a:rPr lang="en-US" dirty="0" smtClean="0"/>
              <a:t>-concerned with administration-with discussing universally applicable principles of management and the nature and management of the total organization (the organization as a whole. Frenchman </a:t>
            </a:r>
            <a:r>
              <a:rPr lang="en-US" b="1" dirty="0" err="1" smtClean="0"/>
              <a:t>Henery</a:t>
            </a:r>
            <a:r>
              <a:rPr lang="en-US" b="1" dirty="0" smtClean="0"/>
              <a:t> </a:t>
            </a:r>
            <a:r>
              <a:rPr lang="en-US" b="1" dirty="0" err="1" smtClean="0"/>
              <a:t>Fayol</a:t>
            </a:r>
            <a:r>
              <a:rPr lang="en-US" b="1" dirty="0" smtClean="0"/>
              <a:t>.</a:t>
            </a:r>
          </a:p>
          <a:p>
            <a:pPr lvl="0">
              <a:buNone/>
            </a:pPr>
            <a:endParaRPr lang="en-US" dirty="0" smtClean="0"/>
          </a:p>
          <a:p>
            <a:pPr lvl="0"/>
            <a:r>
              <a:rPr lang="en-US" b="1" i="1" dirty="0" smtClean="0"/>
              <a:t>Bureaucratic theory </a:t>
            </a:r>
            <a:r>
              <a:rPr lang="en-US" dirty="0" smtClean="0"/>
              <a:t>– concerned with the bureaucratic organization and is identified with a German author, </a:t>
            </a:r>
            <a:r>
              <a:rPr lang="en-US" b="1" dirty="0" smtClean="0"/>
              <a:t>Max Weber</a:t>
            </a:r>
            <a:r>
              <a:rPr lang="en-US" dirty="0" smtClean="0"/>
              <a:t>. He believed in one best organizational structure</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100" b="1" dirty="0" smtClean="0"/>
              <a:t>2.2.1 Scientific Management Theory</a:t>
            </a:r>
            <a:r>
              <a:rPr lang="en-US" sz="3100" dirty="0" smtClean="0"/>
              <a:t/>
            </a:r>
            <a:br>
              <a:rPr lang="en-US" sz="3100" dirty="0" smtClean="0"/>
            </a:br>
            <a:endParaRPr lang="en-US" dirty="0"/>
          </a:p>
        </p:txBody>
      </p:sp>
      <p:sp>
        <p:nvSpPr>
          <p:cNvPr id="3" name="Content Placeholder 2"/>
          <p:cNvSpPr>
            <a:spLocks noGrp="1"/>
          </p:cNvSpPr>
          <p:nvPr>
            <p:ph idx="1"/>
          </p:nvPr>
        </p:nvSpPr>
        <p:spPr>
          <a:xfrm>
            <a:off x="304800" y="381000"/>
            <a:ext cx="8382000" cy="6477000"/>
          </a:xfrm>
        </p:spPr>
        <p:txBody>
          <a:bodyPr>
            <a:normAutofit fontScale="85000" lnSpcReduction="20000"/>
          </a:bodyPr>
          <a:lstStyle/>
          <a:p>
            <a:r>
              <a:rPr lang="en-US" dirty="0" smtClean="0"/>
              <a:t>Scientific management theory addresses issues concerning the management of work.</a:t>
            </a:r>
          </a:p>
          <a:p>
            <a:pPr>
              <a:buNone/>
            </a:pPr>
            <a:endParaRPr lang="en-US" dirty="0" smtClean="0"/>
          </a:p>
          <a:p>
            <a:r>
              <a:rPr lang="en-US" dirty="0" smtClean="0"/>
              <a:t> It is a systematic &amp; analytical study of work, which originated in the United States around 1900.</a:t>
            </a:r>
          </a:p>
          <a:p>
            <a:endParaRPr lang="en-US" dirty="0" smtClean="0"/>
          </a:p>
          <a:p>
            <a:r>
              <a:rPr lang="en-US" dirty="0" smtClean="0"/>
              <a:t> Its objective was to find the most efficient method for performing any task and to train workers in that method.</a:t>
            </a:r>
          </a:p>
          <a:p>
            <a:pPr>
              <a:buNone/>
            </a:pPr>
            <a:endParaRPr lang="en-US" dirty="0" smtClean="0"/>
          </a:p>
          <a:p>
            <a:r>
              <a:rPr lang="en-US" dirty="0" smtClean="0"/>
              <a:t> The most important contributors of scientific management theory are Frederic </a:t>
            </a:r>
            <a:r>
              <a:rPr lang="en-US" dirty="0" err="1" smtClean="0"/>
              <a:t>W.Taylor</a:t>
            </a:r>
            <a:r>
              <a:rPr lang="en-US" dirty="0" smtClean="0"/>
              <a:t>, </a:t>
            </a:r>
            <a:r>
              <a:rPr lang="en-US" dirty="0" err="1" smtClean="0"/>
              <a:t>Henery</a:t>
            </a:r>
            <a:r>
              <a:rPr lang="en-US" dirty="0" smtClean="0"/>
              <a:t> Gantt, Frank &amp; </a:t>
            </a:r>
            <a:r>
              <a:rPr lang="en-US" dirty="0" err="1" smtClean="0"/>
              <a:t>Lithan</a:t>
            </a:r>
            <a:r>
              <a:rPr lang="en-US" dirty="0" smtClean="0"/>
              <a:t> </a:t>
            </a:r>
            <a:r>
              <a:rPr lang="en-US" dirty="0" err="1" smtClean="0"/>
              <a:t>Girbreth</a:t>
            </a:r>
            <a:r>
              <a:rPr lang="en-US" dirty="0" smtClean="0"/>
              <a:t>, and Harrington Emerson. </a:t>
            </a:r>
          </a:p>
          <a:p>
            <a:endParaRPr lang="en-US" dirty="0" smtClean="0"/>
          </a:p>
          <a:p>
            <a:r>
              <a:rPr lang="en-US" dirty="0" smtClean="0"/>
              <a:t>Among these F.W.</a:t>
            </a:r>
            <a:r>
              <a:rPr lang="en-US" b="1" dirty="0" smtClean="0"/>
              <a:t> Taylor </a:t>
            </a:r>
            <a:r>
              <a:rPr lang="en-US" dirty="0" smtClean="0"/>
              <a:t>is considered/regarded as the father of scientific management.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smtClean="0"/>
              <a:t>Frederic Winslow Taylor /1856-1915/</a:t>
            </a:r>
            <a:r>
              <a:rPr lang="en-US" dirty="0" smtClean="0"/>
              <a:t/>
            </a:r>
            <a:br>
              <a:rPr lang="en-US" dirty="0" smtClean="0"/>
            </a:br>
            <a:endParaRPr lang="en-US" dirty="0"/>
          </a:p>
        </p:txBody>
      </p:sp>
      <p:sp>
        <p:nvSpPr>
          <p:cNvPr id="3" name="Content Placeholder 2"/>
          <p:cNvSpPr>
            <a:spLocks noGrp="1"/>
          </p:cNvSpPr>
          <p:nvPr>
            <p:ph idx="1"/>
          </p:nvPr>
        </p:nvSpPr>
        <p:spPr>
          <a:xfrm>
            <a:off x="457200" y="457200"/>
            <a:ext cx="8229600" cy="7010400"/>
          </a:xfrm>
        </p:spPr>
        <p:txBody>
          <a:bodyPr>
            <a:normAutofit fontScale="77500" lnSpcReduction="20000"/>
          </a:bodyPr>
          <a:lstStyle/>
          <a:p>
            <a:r>
              <a:rPr lang="en-US" dirty="0" smtClean="0"/>
              <a:t>He was an American Engineer and worked in the Midvale steel co. as an apprentice pattern maker, a common laborer, a foreman, a master mechanic and then a chief engineer of the steel co.</a:t>
            </a:r>
          </a:p>
          <a:p>
            <a:pPr>
              <a:buNone/>
            </a:pPr>
            <a:endParaRPr lang="en-US" sz="1500" dirty="0" smtClean="0"/>
          </a:p>
          <a:p>
            <a:r>
              <a:rPr lang="en-US" dirty="0" smtClean="0"/>
              <a:t>His major concern was to increase efficiency in production, not only to cover costs raise profits but also to make possible increase in pay for workers through their higher productivity, through one best of doing a job. </a:t>
            </a:r>
          </a:p>
          <a:p>
            <a:pPr>
              <a:buNone/>
            </a:pPr>
            <a:endParaRPr lang="en-US" dirty="0" smtClean="0"/>
          </a:p>
          <a:p>
            <a:r>
              <a:rPr lang="en-US" dirty="0" smtClean="0"/>
              <a:t>Taylor wanted to find the most effective way to use people and resources in the workplace. </a:t>
            </a:r>
          </a:p>
          <a:p>
            <a:pPr>
              <a:buNone/>
            </a:pPr>
            <a:endParaRPr lang="en-US" dirty="0" smtClean="0"/>
          </a:p>
          <a:p>
            <a:r>
              <a:rPr lang="en-US" dirty="0" smtClean="0"/>
              <a:t>He believed that there was one best way of performing every process and task in industry.</a:t>
            </a:r>
          </a:p>
          <a:p>
            <a:pPr>
              <a:buNone/>
            </a:pPr>
            <a:endParaRPr lang="en-US" sz="800" dirty="0" smtClean="0"/>
          </a:p>
          <a:p>
            <a:r>
              <a:rPr lang="en-US" dirty="0" smtClean="0"/>
              <a:t> He thought that, to find the best way, workers' performance of a task should be examined scientifically, objectively, and in great detail, using an empirical and experimental approach. </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04800"/>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228600" y="304800"/>
            <a:ext cx="8915400" cy="6553200"/>
          </a:xfrm>
        </p:spPr>
        <p:txBody>
          <a:bodyPr>
            <a:normAutofit fontScale="85000" lnSpcReduction="20000"/>
          </a:bodyPr>
          <a:lstStyle/>
          <a:p>
            <a:r>
              <a:rPr lang="en-US" dirty="0" smtClean="0"/>
              <a:t>Scientific management he testified, "required complete mental revolution", in workers minds and in the minds of management as well. </a:t>
            </a:r>
          </a:p>
          <a:p>
            <a:r>
              <a:rPr lang="en-US" dirty="0" smtClean="0"/>
              <a:t>This is because he believed that</a:t>
            </a:r>
          </a:p>
          <a:p>
            <a:pPr lvl="0"/>
            <a:r>
              <a:rPr lang="en-US" dirty="0" smtClean="0"/>
              <a:t>The first problem of labor-management was the issue of division of surplus created by the industry. </a:t>
            </a:r>
          </a:p>
          <a:p>
            <a:pPr lvl="0">
              <a:buNone/>
            </a:pPr>
            <a:endParaRPr lang="en-US" dirty="0" smtClean="0"/>
          </a:p>
          <a:p>
            <a:pPr lvl="0"/>
            <a:r>
              <a:rPr lang="en-US" dirty="0" smtClean="0"/>
              <a:t>Here the mental revolution was important to avoid the quarrelling about how surplus should be divided and unite to increase the size of surplus.</a:t>
            </a:r>
          </a:p>
          <a:p>
            <a:pPr lvl="0">
              <a:buNone/>
            </a:pPr>
            <a:endParaRPr lang="en-US" dirty="0" smtClean="0"/>
          </a:p>
          <a:p>
            <a:pPr lvl="0"/>
            <a:r>
              <a:rPr lang="en-US" dirty="0" smtClean="0"/>
              <a:t>The second aspect was to make the scientific method the sole basis for designing work methods and production standards (how much each worker should produce).</a:t>
            </a:r>
          </a:p>
          <a:p>
            <a:pPr lvl="0"/>
            <a:endParaRPr lang="en-US" dirty="0" smtClean="0"/>
          </a:p>
          <a:p>
            <a:pPr lvl="0"/>
            <a:r>
              <a:rPr lang="en-US" dirty="0" smtClean="0"/>
              <a:t> This is because management was ignorant in setting 'fair days work' and 'fair days pay'.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a:bodyPr>
          <a:lstStyle/>
          <a:p>
            <a:r>
              <a:rPr lang="en-US" sz="2800" dirty="0" smtClean="0"/>
              <a:t>Cont…</a:t>
            </a:r>
            <a:endParaRPr lang="en-US" sz="2800" dirty="0"/>
          </a:p>
        </p:txBody>
      </p:sp>
      <p:sp>
        <p:nvSpPr>
          <p:cNvPr id="3" name="Content Placeholder 2"/>
          <p:cNvSpPr>
            <a:spLocks noGrp="1"/>
          </p:cNvSpPr>
          <p:nvPr>
            <p:ph idx="1"/>
          </p:nvPr>
        </p:nvSpPr>
        <p:spPr>
          <a:xfrm>
            <a:off x="228600" y="457200"/>
            <a:ext cx="8915400" cy="6248400"/>
          </a:xfrm>
        </p:spPr>
        <p:txBody>
          <a:bodyPr>
            <a:normAutofit fontScale="92500"/>
          </a:bodyPr>
          <a:lstStyle/>
          <a:p>
            <a:r>
              <a:rPr lang="en-US" sz="3000" dirty="0" smtClean="0"/>
              <a:t>Taylor also believed in that people were basically lazy by nature, although training could improve performance. </a:t>
            </a:r>
          </a:p>
          <a:p>
            <a:endParaRPr lang="en-US" sz="3000" dirty="0" smtClean="0"/>
          </a:p>
          <a:p>
            <a:r>
              <a:rPr lang="en-US" sz="3000" dirty="0" smtClean="0"/>
              <a:t>He especially disliked "systematic soldiering", deliberate slow downs, and loafing promoted by what were latter called informal work groups. </a:t>
            </a:r>
          </a:p>
          <a:p>
            <a:pPr>
              <a:buNone/>
            </a:pPr>
            <a:endParaRPr lang="en-US" sz="3000" dirty="0" smtClean="0"/>
          </a:p>
          <a:p>
            <a:r>
              <a:rPr lang="en-US" sz="3000" dirty="0" smtClean="0"/>
              <a:t>Thus, he strongly believed in breaking up such groups and emphasizing rewards for individual performance.</a:t>
            </a:r>
          </a:p>
          <a:p>
            <a:pPr>
              <a:buNone/>
            </a:pPr>
            <a:endParaRPr lang="en-US" sz="3000" dirty="0" smtClean="0"/>
          </a:p>
          <a:p>
            <a:r>
              <a:rPr lang="en-US" sz="3000" dirty="0" smtClean="0"/>
              <a:t>His engineering back ground provided a model for establishing principles of management that would guide scientific analysis of work so as to improve task efficiency.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100" b="1" dirty="0" smtClean="0"/>
              <a:t>Taylor's principles can be summarized as follows</a:t>
            </a:r>
            <a:br>
              <a:rPr lang="en-US" sz="3100" b="1" dirty="0" smtClean="0"/>
            </a:br>
            <a:endParaRPr lang="en-US" b="1" dirty="0"/>
          </a:p>
        </p:txBody>
      </p:sp>
      <p:sp>
        <p:nvSpPr>
          <p:cNvPr id="3" name="Content Placeholder 2"/>
          <p:cNvSpPr>
            <a:spLocks noGrp="1"/>
          </p:cNvSpPr>
          <p:nvPr>
            <p:ph idx="1"/>
          </p:nvPr>
        </p:nvSpPr>
        <p:spPr>
          <a:xfrm>
            <a:off x="457200" y="609600"/>
            <a:ext cx="8229600" cy="6248400"/>
          </a:xfrm>
        </p:spPr>
        <p:txBody>
          <a:bodyPr>
            <a:normAutofit fontScale="92500"/>
          </a:bodyPr>
          <a:lstStyle/>
          <a:p>
            <a:pPr lvl="0"/>
            <a:r>
              <a:rPr lang="en-US" sz="3000" dirty="0" smtClean="0"/>
              <a:t>Develop a science for each element of an individuals work./replacing rules of thumb with science. /scientifically select than train, teach and develop the worker.</a:t>
            </a:r>
          </a:p>
          <a:p>
            <a:pPr lvl="0">
              <a:buNone/>
            </a:pPr>
            <a:endParaRPr lang="en-US" sz="3000" dirty="0" smtClean="0"/>
          </a:p>
          <a:p>
            <a:pPr lvl="0"/>
            <a:r>
              <a:rPr lang="en-US" sz="3000" dirty="0" smtClean="0"/>
              <a:t>Achieving co-operation of human beings rather than chaotic individualism.</a:t>
            </a:r>
          </a:p>
          <a:p>
            <a:pPr lvl="0">
              <a:buNone/>
            </a:pPr>
            <a:endParaRPr lang="en-US" sz="3000" dirty="0" smtClean="0"/>
          </a:p>
          <a:p>
            <a:pPr lvl="0"/>
            <a:r>
              <a:rPr lang="en-US" sz="3000" dirty="0" smtClean="0"/>
              <a:t>Working for maximum out put rather than restricted </a:t>
            </a:r>
          </a:p>
          <a:p>
            <a:pPr lvl="0">
              <a:buNone/>
            </a:pPr>
            <a:endParaRPr lang="en-US" sz="3000" dirty="0" smtClean="0"/>
          </a:p>
          <a:p>
            <a:pPr lvl="0"/>
            <a:r>
              <a:rPr lang="en-US" sz="3000" dirty="0" smtClean="0"/>
              <a:t>Developing all workers to the fullest extent possible for their own and their company's higher prosperity.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i="1" dirty="0" smtClean="0"/>
              <a:t>Frank </a:t>
            </a:r>
            <a:r>
              <a:rPr lang="en-US" b="1" i="1" dirty="0" err="1" smtClean="0"/>
              <a:t>Gilbreth</a:t>
            </a:r>
            <a:r>
              <a:rPr lang="en-US" b="1" i="1" dirty="0" smtClean="0"/>
              <a:t> (1868-1924)</a:t>
            </a:r>
            <a:r>
              <a:rPr lang="en-US" dirty="0" smtClean="0"/>
              <a:t/>
            </a:r>
            <a:br>
              <a:rPr lang="en-US" dirty="0" smtClean="0"/>
            </a:br>
            <a:endParaRPr lang="en-US" dirty="0"/>
          </a:p>
        </p:txBody>
      </p:sp>
      <p:sp>
        <p:nvSpPr>
          <p:cNvPr id="3" name="Content Placeholder 2"/>
          <p:cNvSpPr>
            <a:spLocks noGrp="1"/>
          </p:cNvSpPr>
          <p:nvPr>
            <p:ph idx="1"/>
          </p:nvPr>
        </p:nvSpPr>
        <p:spPr>
          <a:xfrm>
            <a:off x="0" y="533400"/>
            <a:ext cx="9144000" cy="6629400"/>
          </a:xfrm>
        </p:spPr>
        <p:txBody>
          <a:bodyPr>
            <a:normAutofit fontScale="77500" lnSpcReduction="20000"/>
          </a:bodyPr>
          <a:lstStyle/>
          <a:p>
            <a:pPr>
              <a:buFont typeface="Wingdings" pitchFamily="2" charset="2"/>
              <a:buChar char="v"/>
            </a:pPr>
            <a:r>
              <a:rPr lang="en-US" dirty="0" err="1" smtClean="0"/>
              <a:t>Gilbreth</a:t>
            </a:r>
            <a:r>
              <a:rPr lang="en-US" dirty="0" smtClean="0"/>
              <a:t> was primarily concerned with the </a:t>
            </a:r>
            <a:r>
              <a:rPr lang="en-US" b="1" dirty="0" smtClean="0"/>
              <a:t>method of doing work.</a:t>
            </a:r>
          </a:p>
          <a:p>
            <a:pPr>
              <a:buFont typeface="Wingdings" pitchFamily="2" charset="2"/>
              <a:buChar char="v"/>
            </a:pPr>
            <a:endParaRPr lang="en-US" dirty="0" smtClean="0"/>
          </a:p>
          <a:p>
            <a:pPr>
              <a:buFont typeface="Wingdings" pitchFamily="2" charset="2"/>
              <a:buChar char="v"/>
            </a:pPr>
            <a:r>
              <a:rPr lang="en-US" dirty="0" smtClean="0"/>
              <a:t> He was concerned with the method requiring the fewest and smallest motions as well as with the work area and the positioning of the tools</a:t>
            </a:r>
          </a:p>
          <a:p>
            <a:pPr>
              <a:buFont typeface="Wingdings" pitchFamily="2" charset="2"/>
              <a:buChar char="v"/>
            </a:pPr>
            <a:endParaRPr lang="en-US" dirty="0" smtClean="0"/>
          </a:p>
          <a:p>
            <a:pPr>
              <a:buFont typeface="Wingdings" pitchFamily="2" charset="2"/>
              <a:buChar char="v"/>
            </a:pPr>
            <a:r>
              <a:rPr lang="en-US" dirty="0" err="1" smtClean="0"/>
              <a:t>Gilbreth</a:t>
            </a:r>
            <a:r>
              <a:rPr lang="en-US" dirty="0" smtClean="0"/>
              <a:t> and his wife Lillian developed recording techniques called </a:t>
            </a:r>
            <a:r>
              <a:rPr lang="en-US" b="1" dirty="0" smtClean="0"/>
              <a:t>"</a:t>
            </a:r>
            <a:r>
              <a:rPr lang="en-US" b="1" dirty="0" err="1" smtClean="0"/>
              <a:t>Therblings</a:t>
            </a:r>
            <a:r>
              <a:rPr lang="en-US" dirty="0" smtClean="0"/>
              <a:t>" and </a:t>
            </a:r>
            <a:r>
              <a:rPr lang="en-US" b="1" dirty="0" smtClean="0"/>
              <a:t>process-flow-charting. </a:t>
            </a:r>
          </a:p>
          <a:p>
            <a:pPr>
              <a:buFont typeface="Wingdings" pitchFamily="2" charset="2"/>
              <a:buChar char="v"/>
            </a:pPr>
            <a:endParaRPr lang="en-US" dirty="0" smtClean="0"/>
          </a:p>
          <a:p>
            <a:pPr>
              <a:buFont typeface="Wingdings" pitchFamily="2" charset="2"/>
              <a:buChar char="v"/>
            </a:pPr>
            <a:r>
              <a:rPr lang="en-US" b="1" dirty="0" err="1" smtClean="0"/>
              <a:t>Therblings</a:t>
            </a:r>
            <a:r>
              <a:rPr lang="en-US" b="1" dirty="0" smtClean="0"/>
              <a:t> </a:t>
            </a:r>
            <a:r>
              <a:rPr lang="en-US" dirty="0" smtClean="0"/>
              <a:t>are the basic elements of </a:t>
            </a:r>
            <a:r>
              <a:rPr lang="en-US" b="1" dirty="0" smtClean="0"/>
              <a:t>on-the-job motions </a:t>
            </a:r>
            <a:r>
              <a:rPr lang="en-US" dirty="0" smtClean="0"/>
              <a:t>and provide a standard basis for recording movements. </a:t>
            </a:r>
          </a:p>
          <a:p>
            <a:pPr>
              <a:buFont typeface="Wingdings" pitchFamily="2" charset="2"/>
              <a:buChar char="v"/>
            </a:pPr>
            <a:endParaRPr lang="en-US" dirty="0" smtClean="0"/>
          </a:p>
          <a:p>
            <a:pPr>
              <a:buFont typeface="Wingdings" pitchFamily="2" charset="2"/>
              <a:buChar char="v"/>
            </a:pPr>
            <a:r>
              <a:rPr lang="en-US" dirty="0" smtClean="0"/>
              <a:t>They included such items as search, find, graph, assemble and inspect. </a:t>
            </a:r>
          </a:p>
          <a:p>
            <a:pPr>
              <a:buFont typeface="Wingdings" pitchFamily="2" charset="2"/>
              <a:buChar char="v"/>
            </a:pPr>
            <a:r>
              <a:rPr lang="en-US" dirty="0" smtClean="0"/>
              <a:t>Flow-process-charts (process flow-charts) were devised to enable whole operation or process to be scientifically analyzed as opposed to a single task or operation.</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2800" b="1" i="1" dirty="0" smtClean="0"/>
              <a:t>Henry Gantt (1861-1919)</a:t>
            </a:r>
            <a:r>
              <a:rPr lang="en-US" sz="2800" dirty="0" smtClean="0"/>
              <a:t/>
            </a:r>
            <a:br>
              <a:rPr lang="en-US" sz="2800" dirty="0" smtClean="0"/>
            </a:br>
            <a:endParaRPr lang="en-US" sz="2800" dirty="0"/>
          </a:p>
        </p:txBody>
      </p:sp>
      <p:sp>
        <p:nvSpPr>
          <p:cNvPr id="3" name="Content Placeholder 2"/>
          <p:cNvSpPr>
            <a:spLocks noGrp="1"/>
          </p:cNvSpPr>
          <p:nvPr>
            <p:ph idx="1"/>
          </p:nvPr>
        </p:nvSpPr>
        <p:spPr>
          <a:xfrm>
            <a:off x="228600" y="457200"/>
            <a:ext cx="8686800" cy="6400800"/>
          </a:xfrm>
        </p:spPr>
        <p:txBody>
          <a:bodyPr>
            <a:normAutofit fontScale="92500" lnSpcReduction="10000"/>
          </a:bodyPr>
          <a:lstStyle/>
          <a:p>
            <a:r>
              <a:rPr lang="en-US" dirty="0" smtClean="0"/>
              <a:t>He was a contemporary of Frederick Taylor.</a:t>
            </a:r>
          </a:p>
          <a:p>
            <a:pPr>
              <a:buNone/>
            </a:pPr>
            <a:endParaRPr lang="en-US" dirty="0" smtClean="0"/>
          </a:p>
          <a:p>
            <a:r>
              <a:rPr lang="en-US" dirty="0" smtClean="0"/>
              <a:t> Gantt is best known for his </a:t>
            </a:r>
            <a:r>
              <a:rPr lang="en-US" b="1" dirty="0" smtClean="0"/>
              <a:t>graphic system </a:t>
            </a:r>
            <a:r>
              <a:rPr lang="en-US" dirty="0" smtClean="0"/>
              <a:t>of planning and control system that is still used today.</a:t>
            </a:r>
          </a:p>
          <a:p>
            <a:pPr>
              <a:buNone/>
            </a:pPr>
            <a:endParaRPr lang="en-US" dirty="0" smtClean="0"/>
          </a:p>
          <a:p>
            <a:r>
              <a:rPr lang="en-US" dirty="0" smtClean="0"/>
              <a:t> His charts know as "</a:t>
            </a:r>
            <a:r>
              <a:rPr lang="en-US" b="1" dirty="0" smtClean="0"/>
              <a:t>Gantt Chart" </a:t>
            </a:r>
            <a:r>
              <a:rPr lang="en-US" dirty="0" smtClean="0"/>
              <a:t>enables managers to visualize the completion stage of various projects, such as procurement, of materials, manufacturing and shipping. </a:t>
            </a:r>
          </a:p>
          <a:p>
            <a:pPr>
              <a:buNone/>
            </a:pPr>
            <a:endParaRPr lang="en-US" dirty="0" smtClean="0"/>
          </a:p>
          <a:p>
            <a:r>
              <a:rPr lang="en-US" dirty="0" smtClean="0"/>
              <a:t>By these means </a:t>
            </a:r>
            <a:r>
              <a:rPr lang="en-US" b="1" dirty="0" smtClean="0"/>
              <a:t>managers coordinate </a:t>
            </a:r>
            <a:r>
              <a:rPr lang="en-US" dirty="0" smtClean="0"/>
              <a:t>related </a:t>
            </a:r>
            <a:r>
              <a:rPr lang="en-US" b="1" dirty="0" smtClean="0"/>
              <a:t>activities, avoid delays</a:t>
            </a:r>
            <a:r>
              <a:rPr lang="en-US" dirty="0" smtClean="0"/>
              <a:t>, and otherwise make sure that dead lines are met.	</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US" b="1" dirty="0" smtClean="0"/>
          </a:p>
          <a:p>
            <a:pPr algn="ctr">
              <a:buNone/>
            </a:pPr>
            <a:endParaRPr lang="en-US" b="1" dirty="0"/>
          </a:p>
          <a:p>
            <a:pPr algn="ctr">
              <a:buNone/>
            </a:pPr>
            <a:r>
              <a:rPr lang="en-US" b="1" dirty="0" smtClean="0"/>
              <a:t>Chapter- One</a:t>
            </a:r>
          </a:p>
          <a:p>
            <a:pPr algn="ctr">
              <a:buNone/>
            </a:pPr>
            <a:r>
              <a:rPr lang="en-US" b="1" dirty="0" smtClean="0"/>
              <a:t>Introduction</a:t>
            </a: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smtClean="0"/>
              <a:t>Assessi</a:t>
            </a:r>
            <a:r>
              <a:rPr lang="en-US" sz="2800" b="1" dirty="0" smtClean="0"/>
              <a:t>ng </a:t>
            </a:r>
            <a:r>
              <a:rPr lang="en-US" sz="3200" b="1" dirty="0" smtClean="0"/>
              <a:t>Scientific Management </a:t>
            </a:r>
            <a:r>
              <a:rPr lang="en-US" sz="3600" b="1" dirty="0" smtClean="0"/>
              <a:t/>
            </a:r>
            <a:br>
              <a:rPr lang="en-US" sz="3600" b="1" dirty="0" smtClean="0"/>
            </a:br>
            <a:endParaRPr lang="en-US" sz="3600" dirty="0"/>
          </a:p>
        </p:txBody>
      </p:sp>
      <p:sp>
        <p:nvSpPr>
          <p:cNvPr id="3" name="Content Placeholder 2"/>
          <p:cNvSpPr>
            <a:spLocks noGrp="1"/>
          </p:cNvSpPr>
          <p:nvPr>
            <p:ph idx="1"/>
          </p:nvPr>
        </p:nvSpPr>
        <p:spPr>
          <a:xfrm>
            <a:off x="304800" y="609600"/>
            <a:ext cx="8610600" cy="6248400"/>
          </a:xfrm>
        </p:spPr>
        <p:txBody>
          <a:bodyPr>
            <a:normAutofit lnSpcReduction="10000"/>
          </a:bodyPr>
          <a:lstStyle/>
          <a:p>
            <a:r>
              <a:rPr lang="en-US" dirty="0" smtClean="0"/>
              <a:t>Scientific management was successful in </a:t>
            </a:r>
            <a:r>
              <a:rPr lang="en-US" dirty="0" smtClean="0">
                <a:solidFill>
                  <a:srgbClr val="FF0000"/>
                </a:solidFill>
              </a:rPr>
              <a:t>increasing productivity </a:t>
            </a:r>
            <a:r>
              <a:rPr lang="en-US" dirty="0" smtClean="0"/>
              <a:t>and consequently increasing the wealth that </a:t>
            </a:r>
            <a:r>
              <a:rPr lang="en-US" dirty="0" smtClean="0">
                <a:solidFill>
                  <a:srgbClr val="FF0000"/>
                </a:solidFill>
              </a:rPr>
              <a:t>improved the living standard of the workers. </a:t>
            </a:r>
          </a:p>
          <a:p>
            <a:r>
              <a:rPr lang="en-US" dirty="0" smtClean="0"/>
              <a:t>The proponents of scientific management believed that workers are </a:t>
            </a:r>
            <a:r>
              <a:rPr lang="en-US" dirty="0" smtClean="0">
                <a:solidFill>
                  <a:srgbClr val="FF0000"/>
                </a:solidFill>
              </a:rPr>
              <a:t>motivated primarily by a desire to earn money to satisfy their economic and physical needs.</a:t>
            </a:r>
          </a:p>
          <a:p>
            <a:r>
              <a:rPr lang="en-US" dirty="0" smtClean="0"/>
              <a:t> However, they failed that workers have </a:t>
            </a:r>
            <a:r>
              <a:rPr lang="en-US" dirty="0" smtClean="0">
                <a:solidFill>
                  <a:srgbClr val="FF0000"/>
                </a:solidFill>
              </a:rPr>
              <a:t>social needs </a:t>
            </a:r>
            <a:r>
              <a:rPr lang="en-US" dirty="0" smtClean="0"/>
              <a:t>and that </a:t>
            </a:r>
            <a:r>
              <a:rPr lang="en-US" dirty="0" smtClean="0">
                <a:solidFill>
                  <a:srgbClr val="FF0000"/>
                </a:solidFill>
              </a:rPr>
              <a:t>working conditions and job satisfaction are often equally important</a:t>
            </a:r>
            <a:r>
              <a:rPr lang="en-US" dirty="0" smtClean="0"/>
              <a:t>. </a:t>
            </a:r>
          </a:p>
          <a:p>
            <a:r>
              <a:rPr lang="en-US" dirty="0" smtClean="0"/>
              <a:t>Highly repetitive jobs often produce </a:t>
            </a:r>
            <a:r>
              <a:rPr lang="en-US" dirty="0" smtClean="0">
                <a:solidFill>
                  <a:srgbClr val="FF0000"/>
                </a:solidFill>
              </a:rPr>
              <a:t>boredom</a:t>
            </a:r>
            <a:r>
              <a:rPr lang="en-US" dirty="0" smtClean="0"/>
              <a:t> and </a:t>
            </a:r>
            <a:r>
              <a:rPr lang="en-US" dirty="0" smtClean="0">
                <a:solidFill>
                  <a:srgbClr val="FF0000"/>
                </a:solidFill>
              </a:rPr>
              <a:t>alienate</a:t>
            </a:r>
            <a:r>
              <a:rPr lang="en-US" dirty="0" smtClean="0"/>
              <a:t> employees from their job.	</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
          </a:xfrm>
        </p:spPr>
        <p:txBody>
          <a:bodyPr>
            <a:normAutofit fontScale="90000"/>
          </a:bodyPr>
          <a:lstStyle/>
          <a:p>
            <a:r>
              <a:rPr lang="en-US" sz="3100" b="1" dirty="0" smtClean="0"/>
              <a:t>2.2.2 Classical Administrative and Organization Theory</a:t>
            </a:r>
            <a:r>
              <a:rPr lang="en-US" dirty="0" smtClean="0"/>
              <a:t/>
            </a:r>
            <a:br>
              <a:rPr lang="en-US" dirty="0" smtClean="0"/>
            </a:br>
            <a:endParaRPr lang="en-US" dirty="0"/>
          </a:p>
        </p:txBody>
      </p:sp>
      <p:sp>
        <p:nvSpPr>
          <p:cNvPr id="3" name="Content Placeholder 2"/>
          <p:cNvSpPr>
            <a:spLocks noGrp="1"/>
          </p:cNvSpPr>
          <p:nvPr>
            <p:ph idx="1"/>
          </p:nvPr>
        </p:nvSpPr>
        <p:spPr>
          <a:xfrm>
            <a:off x="152400" y="533400"/>
            <a:ext cx="8991600" cy="6324600"/>
          </a:xfrm>
        </p:spPr>
        <p:txBody>
          <a:bodyPr>
            <a:normAutofit fontScale="92500"/>
          </a:bodyPr>
          <a:lstStyle/>
          <a:p>
            <a:pPr>
              <a:buFont typeface="Wingdings" pitchFamily="2" charset="2"/>
              <a:buChar char="Ø"/>
            </a:pPr>
            <a:r>
              <a:rPr lang="en-US" dirty="0" smtClean="0"/>
              <a:t>Scientific management theory was aiming at improving the </a:t>
            </a:r>
            <a:r>
              <a:rPr lang="en-US" dirty="0" smtClean="0">
                <a:solidFill>
                  <a:srgbClr val="FF0000"/>
                </a:solidFill>
              </a:rPr>
              <a:t>efficiency and productivity of workers</a:t>
            </a:r>
            <a:r>
              <a:rPr lang="en-US" dirty="0" smtClean="0"/>
              <a:t>; </a:t>
            </a:r>
          </a:p>
          <a:p>
            <a:pPr>
              <a:buFont typeface="Wingdings" pitchFamily="2" charset="2"/>
              <a:buChar char="Ø"/>
            </a:pPr>
            <a:endParaRPr lang="en-US" dirty="0" smtClean="0"/>
          </a:p>
          <a:p>
            <a:pPr>
              <a:buFont typeface="Wingdings" pitchFamily="2" charset="2"/>
              <a:buChar char="Ø"/>
            </a:pPr>
            <a:r>
              <a:rPr lang="en-US" dirty="0" smtClean="0"/>
              <a:t>consequently, it provided </a:t>
            </a:r>
            <a:r>
              <a:rPr lang="en-US" dirty="0" smtClean="0">
                <a:solidFill>
                  <a:srgbClr val="FF0000"/>
                </a:solidFill>
              </a:rPr>
              <a:t>little guidance for managers </a:t>
            </a:r>
            <a:r>
              <a:rPr lang="en-US" dirty="0" smtClean="0"/>
              <a:t>above the supervisory level.</a:t>
            </a:r>
          </a:p>
          <a:p>
            <a:pPr>
              <a:buNone/>
            </a:pPr>
            <a:endParaRPr lang="en-US" dirty="0" smtClean="0"/>
          </a:p>
          <a:p>
            <a:pPr>
              <a:buFont typeface="Wingdings" pitchFamily="2" charset="2"/>
              <a:buChar char="Ø"/>
            </a:pPr>
            <a:r>
              <a:rPr lang="en-US" dirty="0" smtClean="0"/>
              <a:t>The theory focuses on the </a:t>
            </a:r>
            <a:r>
              <a:rPr lang="en-US" dirty="0" smtClean="0">
                <a:solidFill>
                  <a:srgbClr val="FF0000"/>
                </a:solidFill>
              </a:rPr>
              <a:t>total organization and attempts</a:t>
            </a:r>
            <a:r>
              <a:rPr lang="en-US" dirty="0" smtClean="0"/>
              <a:t> to develop </a:t>
            </a:r>
            <a:r>
              <a:rPr lang="en-US" dirty="0" smtClean="0">
                <a:solidFill>
                  <a:srgbClr val="FF0000"/>
                </a:solidFill>
              </a:rPr>
              <a:t>rules and principles </a:t>
            </a:r>
            <a:r>
              <a:rPr lang="en-US" dirty="0" smtClean="0"/>
              <a:t>that will direct managers to more efficient activities. </a:t>
            </a:r>
          </a:p>
          <a:p>
            <a:pPr>
              <a:buNone/>
            </a:pPr>
            <a:endParaRPr lang="en-US" dirty="0" smtClean="0"/>
          </a:p>
          <a:p>
            <a:pPr>
              <a:buFont typeface="Wingdings" pitchFamily="2" charset="2"/>
              <a:buChar char="Ø"/>
            </a:pPr>
            <a:r>
              <a:rPr lang="en-US" dirty="0" smtClean="0"/>
              <a:t>The single most contributor of this theory is </a:t>
            </a:r>
            <a:r>
              <a:rPr lang="en-US" dirty="0" err="1" smtClean="0">
                <a:solidFill>
                  <a:srgbClr val="FF0000"/>
                </a:solidFill>
              </a:rPr>
              <a:t>Henery</a:t>
            </a:r>
            <a:r>
              <a:rPr lang="en-US" dirty="0" smtClean="0">
                <a:solidFill>
                  <a:srgbClr val="FF0000"/>
                </a:solidFill>
              </a:rPr>
              <a:t> </a:t>
            </a:r>
            <a:r>
              <a:rPr lang="en-US" dirty="0" err="1" smtClean="0">
                <a:solidFill>
                  <a:srgbClr val="FF0000"/>
                </a:solidFill>
              </a:rPr>
              <a:t>Fayol</a:t>
            </a:r>
            <a:r>
              <a:rPr lang="en-US" dirty="0" smtClean="0">
                <a:solidFill>
                  <a:srgbClr val="FF0000"/>
                </a:solidFill>
              </a:rPr>
              <a: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u="sng" dirty="0" err="1" smtClean="0"/>
              <a:t>Henery</a:t>
            </a:r>
            <a:r>
              <a:rPr lang="en-US" sz="2800" b="1" u="sng" dirty="0" smtClean="0"/>
              <a:t> </a:t>
            </a:r>
            <a:r>
              <a:rPr lang="en-US" sz="2800" b="1" u="sng" dirty="0" err="1" smtClean="0"/>
              <a:t>Fayol</a:t>
            </a:r>
            <a:r>
              <a:rPr lang="en-US" sz="2800" b="1" u="sng" dirty="0" smtClean="0"/>
              <a:t> (1841-1925)</a:t>
            </a:r>
            <a:r>
              <a:rPr lang="en-US" sz="2800" dirty="0" smtClean="0"/>
              <a:t/>
            </a:r>
            <a:br>
              <a:rPr lang="en-US" sz="2800" dirty="0" smtClean="0"/>
            </a:br>
            <a:endParaRPr lang="en-US" sz="2800" dirty="0"/>
          </a:p>
        </p:txBody>
      </p:sp>
      <p:sp>
        <p:nvSpPr>
          <p:cNvPr id="3" name="Content Placeholder 2"/>
          <p:cNvSpPr>
            <a:spLocks noGrp="1"/>
          </p:cNvSpPr>
          <p:nvPr>
            <p:ph idx="1"/>
          </p:nvPr>
        </p:nvSpPr>
        <p:spPr>
          <a:xfrm>
            <a:off x="152400" y="533400"/>
            <a:ext cx="8991600" cy="6324600"/>
          </a:xfrm>
        </p:spPr>
        <p:txBody>
          <a:bodyPr>
            <a:normAutofit/>
          </a:bodyPr>
          <a:lstStyle/>
          <a:p>
            <a:r>
              <a:rPr lang="en-US" dirty="0" smtClean="0"/>
              <a:t>The single greatest contributor to this theory is </a:t>
            </a:r>
            <a:r>
              <a:rPr lang="en-US" dirty="0" err="1" smtClean="0"/>
              <a:t>Henery</a:t>
            </a:r>
            <a:r>
              <a:rPr lang="en-US" dirty="0" smtClean="0"/>
              <a:t> </a:t>
            </a:r>
            <a:r>
              <a:rPr lang="en-US" dirty="0" err="1" smtClean="0"/>
              <a:t>Fayol</a:t>
            </a:r>
            <a:r>
              <a:rPr lang="en-US" dirty="0" smtClean="0"/>
              <a:t>, Now regarded as "</a:t>
            </a:r>
            <a:r>
              <a:rPr lang="en-US" dirty="0" smtClean="0">
                <a:solidFill>
                  <a:srgbClr val="FF0000"/>
                </a:solidFill>
              </a:rPr>
              <a:t>the father of modern operational management</a:t>
            </a:r>
            <a:r>
              <a:rPr lang="en-US" dirty="0" smtClean="0"/>
              <a:t>." </a:t>
            </a:r>
          </a:p>
          <a:p>
            <a:pPr>
              <a:buNone/>
            </a:pPr>
            <a:endParaRPr lang="en-US" dirty="0" smtClean="0"/>
          </a:p>
          <a:p>
            <a:r>
              <a:rPr lang="en-US" dirty="0" smtClean="0"/>
              <a:t>He was a French mining engineer who spent many of his latter years as an executive for a French coal and Iron combine where he worked for 30 years.</a:t>
            </a:r>
          </a:p>
          <a:p>
            <a:pPr>
              <a:buNone/>
            </a:pPr>
            <a:endParaRPr lang="en-US" dirty="0" smtClean="0"/>
          </a:p>
          <a:p>
            <a:pPr>
              <a:buNone/>
            </a:pPr>
            <a:endParaRPr lang="en-US" dirty="0" smtClean="0"/>
          </a:p>
          <a:p>
            <a:r>
              <a:rPr lang="en-US" dirty="0" smtClean="0"/>
              <a:t>He identified /classified business activities in to six. </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600" b="1" dirty="0" err="1" smtClean="0"/>
              <a:t>Fayol’s</a:t>
            </a:r>
            <a:r>
              <a:rPr lang="en-US" sz="3600" b="1" dirty="0" smtClean="0"/>
              <a:t>  Classification of Activities </a:t>
            </a:r>
            <a:endParaRPr lang="en-US" sz="3600" dirty="0"/>
          </a:p>
        </p:txBody>
      </p:sp>
      <p:sp>
        <p:nvSpPr>
          <p:cNvPr id="3" name="Content Placeholder 2"/>
          <p:cNvSpPr>
            <a:spLocks noGrp="1"/>
          </p:cNvSpPr>
          <p:nvPr>
            <p:ph idx="1"/>
          </p:nvPr>
        </p:nvSpPr>
        <p:spPr>
          <a:xfrm>
            <a:off x="228600" y="609600"/>
            <a:ext cx="8458200" cy="6248400"/>
          </a:xfrm>
        </p:spPr>
        <p:txBody>
          <a:bodyPr>
            <a:normAutofit fontScale="92500" lnSpcReduction="20000"/>
          </a:bodyPr>
          <a:lstStyle/>
          <a:p>
            <a:pPr lvl="0"/>
            <a:r>
              <a:rPr lang="en-US" b="1" dirty="0" smtClean="0"/>
              <a:t>Technical activities:- </a:t>
            </a:r>
            <a:r>
              <a:rPr lang="en-US" dirty="0" smtClean="0"/>
              <a:t>These include activities of production and manufacturing.</a:t>
            </a:r>
          </a:p>
          <a:p>
            <a:pPr lvl="0"/>
            <a:r>
              <a:rPr lang="en-US" b="1" dirty="0" smtClean="0"/>
              <a:t>Commercial activities:-</a:t>
            </a:r>
            <a:r>
              <a:rPr lang="en-US" dirty="0" smtClean="0"/>
              <a:t> These include activities of baying, selling or exchange</a:t>
            </a:r>
          </a:p>
          <a:p>
            <a:pPr lvl="0"/>
            <a:r>
              <a:rPr lang="en-US" b="1" dirty="0" smtClean="0"/>
              <a:t>Financial activities:-</a:t>
            </a:r>
            <a:r>
              <a:rPr lang="en-US" dirty="0" smtClean="0"/>
              <a:t> These activities include searching for &amp; optimum use of capital</a:t>
            </a:r>
          </a:p>
          <a:p>
            <a:pPr lvl="0"/>
            <a:r>
              <a:rPr lang="en-US" b="1" dirty="0" smtClean="0"/>
              <a:t>Security activities:-</a:t>
            </a:r>
            <a:r>
              <a:rPr lang="en-US" dirty="0" smtClean="0"/>
              <a:t> These include protection of property and persons.</a:t>
            </a:r>
          </a:p>
          <a:p>
            <a:pPr lvl="0"/>
            <a:r>
              <a:rPr lang="en-US" b="1" dirty="0" smtClean="0"/>
              <a:t>Accounting activities:-</a:t>
            </a:r>
            <a:r>
              <a:rPr lang="en-US" dirty="0" smtClean="0"/>
              <a:t> These include recording and taking stock of costs, profits &amp; liabilities, keeping balance sheets, and compiling statistics; and</a:t>
            </a:r>
          </a:p>
          <a:p>
            <a:pPr lvl="0"/>
            <a:r>
              <a:rPr lang="en-US" b="1" dirty="0" smtClean="0"/>
              <a:t>Managerial activities:-</a:t>
            </a:r>
            <a:r>
              <a:rPr lang="en-US" dirty="0" smtClean="0"/>
              <a:t> These include planning, organizing, commanding, co-</a:t>
            </a:r>
            <a:r>
              <a:rPr lang="en-US" dirty="0" err="1" smtClean="0"/>
              <a:t>ordinating</a:t>
            </a:r>
            <a:r>
              <a:rPr lang="en-US" dirty="0" smtClean="0"/>
              <a:t> and controlling.</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sz="3200" b="1" dirty="0" smtClean="0"/>
              <a:t>Principles and Elements of Management</a:t>
            </a:r>
            <a:endParaRPr lang="en-US" sz="3200" dirty="0"/>
          </a:p>
        </p:txBody>
      </p:sp>
      <p:sp>
        <p:nvSpPr>
          <p:cNvPr id="3" name="Content Placeholder 2"/>
          <p:cNvSpPr>
            <a:spLocks noGrp="1"/>
          </p:cNvSpPr>
          <p:nvPr>
            <p:ph idx="1"/>
          </p:nvPr>
        </p:nvSpPr>
        <p:spPr>
          <a:xfrm>
            <a:off x="228600" y="533400"/>
            <a:ext cx="8686800" cy="6324600"/>
          </a:xfrm>
        </p:spPr>
        <p:txBody>
          <a:bodyPr>
            <a:normAutofit fontScale="85000" lnSpcReduction="10000"/>
          </a:bodyPr>
          <a:lstStyle/>
          <a:p>
            <a:r>
              <a:rPr lang="en-US" b="1" dirty="0" err="1" smtClean="0"/>
              <a:t>Fayol's</a:t>
            </a:r>
            <a:r>
              <a:rPr lang="en-US" b="1" dirty="0" smtClean="0"/>
              <a:t> monograph can be divided in to three categories</a:t>
            </a:r>
            <a:endParaRPr lang="en-US" dirty="0" smtClean="0"/>
          </a:p>
          <a:p>
            <a:pPr lvl="0">
              <a:buNone/>
            </a:pPr>
            <a:r>
              <a:rPr lang="en-US" b="1" dirty="0" smtClean="0"/>
              <a:t>1. Elements of management</a:t>
            </a:r>
            <a:r>
              <a:rPr lang="en-US" dirty="0" smtClean="0"/>
              <a:t>-he listed planning, organizing, commanding, coordinating and controlling</a:t>
            </a:r>
          </a:p>
          <a:p>
            <a:pPr lvl="0">
              <a:buNone/>
            </a:pPr>
            <a:r>
              <a:rPr lang="en-US" b="1" dirty="0" smtClean="0"/>
              <a:t>2. Managerial qualities and training</a:t>
            </a:r>
            <a:r>
              <a:rPr lang="en-US" dirty="0" smtClean="0"/>
              <a:t> – he identified the following qualities managers</a:t>
            </a:r>
          </a:p>
          <a:p>
            <a:r>
              <a:rPr lang="en-US" dirty="0" smtClean="0"/>
              <a:t>- Physical – state of health – good manager should be in good state of health</a:t>
            </a:r>
          </a:p>
          <a:p>
            <a:r>
              <a:rPr lang="en-US" dirty="0" smtClean="0"/>
              <a:t>Mental – ability to understand, appreciate, learn, judge and decide.</a:t>
            </a:r>
          </a:p>
          <a:p>
            <a:r>
              <a:rPr lang="en-US" dirty="0" smtClean="0"/>
              <a:t>- Moral – Loyal, true to his words,</a:t>
            </a:r>
          </a:p>
          <a:p>
            <a:r>
              <a:rPr lang="en-US" dirty="0" smtClean="0"/>
              <a:t>- General- solid educational background &amp; Technical education</a:t>
            </a:r>
          </a:p>
          <a:p>
            <a:r>
              <a:rPr lang="en-US" dirty="0" smtClean="0"/>
              <a:t>- Experience – helps a person to discharge his function efficiently &amp; confidently.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8915400" cy="6705600"/>
          </a:xfrm>
        </p:spPr>
        <p:txBody>
          <a:bodyPr>
            <a:normAutofit/>
          </a:bodyPr>
          <a:lstStyle/>
          <a:p>
            <a:pPr lvl="0">
              <a:buNone/>
            </a:pPr>
            <a:r>
              <a:rPr lang="en-US" b="1" u="sng" dirty="0" smtClean="0"/>
              <a:t>3. General Principles of management</a:t>
            </a:r>
            <a:r>
              <a:rPr lang="en-US" b="1" dirty="0" smtClean="0"/>
              <a:t>:-</a:t>
            </a:r>
            <a:endParaRPr lang="en-US" dirty="0" smtClean="0"/>
          </a:p>
          <a:p>
            <a:pPr lvl="0"/>
            <a:r>
              <a:rPr lang="en-US" b="1" u="sng" dirty="0" smtClean="0"/>
              <a:t>Division of labor </a:t>
            </a:r>
            <a:r>
              <a:rPr lang="en-US" b="1" dirty="0" smtClean="0"/>
              <a:t>-</a:t>
            </a:r>
            <a:r>
              <a:rPr lang="en-US" dirty="0" smtClean="0"/>
              <a:t> The more people specialize, the more efficiently they can perform their work.</a:t>
            </a:r>
          </a:p>
          <a:p>
            <a:r>
              <a:rPr lang="en-US" b="1" u="sng" dirty="0" smtClean="0"/>
              <a:t>Authority &amp; responsibility</a:t>
            </a:r>
            <a:r>
              <a:rPr lang="en-US" b="1" dirty="0" smtClean="0"/>
              <a:t> -</a:t>
            </a:r>
            <a:r>
              <a:rPr lang="en-US" dirty="0" smtClean="0"/>
              <a:t> Managers must give orders so that they can get things done, this authority rests on the job the manager holds</a:t>
            </a:r>
          </a:p>
          <a:p>
            <a:pPr lvl="0"/>
            <a:r>
              <a:rPr lang="en-US" b="1" u="sng" dirty="0" smtClean="0"/>
              <a:t>Discipline</a:t>
            </a:r>
            <a:r>
              <a:rPr lang="en-US" dirty="0" smtClean="0"/>
              <a:t> - members of an organization need to respect the rules and agreements that government the organization.</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20000"/>
          </a:bodyPr>
          <a:lstStyle/>
          <a:p>
            <a:pPr lvl="0"/>
            <a:r>
              <a:rPr lang="en-US" b="1" u="sng" dirty="0" smtClean="0"/>
              <a:t>Unity of Command</a:t>
            </a:r>
            <a:r>
              <a:rPr lang="en-US" dirty="0" smtClean="0"/>
              <a:t> </a:t>
            </a:r>
          </a:p>
          <a:p>
            <a:pPr lvl="0"/>
            <a:r>
              <a:rPr lang="en-US" dirty="0" smtClean="0"/>
              <a:t> Each employee should receive instructions or orders from one superior; </a:t>
            </a:r>
          </a:p>
          <a:p>
            <a:pPr lvl="0"/>
            <a:endParaRPr lang="en-US" dirty="0" smtClean="0"/>
          </a:p>
          <a:p>
            <a:pPr lvl="0"/>
            <a:r>
              <a:rPr lang="en-US" dirty="0" smtClean="0"/>
              <a:t>violating this principle undermines authority &amp; jeopardizes discipline and stability.</a:t>
            </a:r>
          </a:p>
          <a:p>
            <a:pPr lvl="0">
              <a:buNone/>
            </a:pPr>
            <a:endParaRPr lang="en-US" dirty="0" smtClean="0"/>
          </a:p>
          <a:p>
            <a:pPr lvl="0"/>
            <a:r>
              <a:rPr lang="en-US" b="1" u="sng" dirty="0" smtClean="0"/>
              <a:t>Unity of Direction</a:t>
            </a:r>
            <a:r>
              <a:rPr lang="en-US" dirty="0" smtClean="0"/>
              <a:t> </a:t>
            </a:r>
          </a:p>
          <a:p>
            <a:pPr lvl="0"/>
            <a:r>
              <a:rPr lang="en-US" dirty="0" smtClean="0"/>
              <a:t>Those operations with in the organization that have the same objective should be directed by one manager using one plan. </a:t>
            </a:r>
          </a:p>
          <a:p>
            <a:pPr lvl="0">
              <a:buNone/>
            </a:pPr>
            <a:endParaRPr lang="en-US" dirty="0" smtClean="0"/>
          </a:p>
          <a:p>
            <a:pPr lvl="0"/>
            <a:r>
              <a:rPr lang="en-US" dirty="0" smtClean="0"/>
              <a:t>It emphasizes that there should be "one head and one plan."</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391400"/>
          </a:xfrm>
        </p:spPr>
        <p:txBody>
          <a:bodyPr>
            <a:normAutofit fontScale="85000" lnSpcReduction="20000"/>
          </a:bodyPr>
          <a:lstStyle/>
          <a:p>
            <a:pPr lvl="0"/>
            <a:r>
              <a:rPr lang="en-US" b="1" u="sng" dirty="0" smtClean="0"/>
              <a:t>Subordination of individual interest to the general interest</a:t>
            </a:r>
            <a:r>
              <a:rPr lang="en-US" dirty="0" smtClean="0"/>
              <a:t> - the interests of any employee or group of employees should not take precedence over the interests of the organization as a whole.</a:t>
            </a:r>
          </a:p>
          <a:p>
            <a:pPr lvl="0">
              <a:buNone/>
            </a:pPr>
            <a:endParaRPr lang="en-US" dirty="0" smtClean="0"/>
          </a:p>
          <a:p>
            <a:pPr lvl="0"/>
            <a:r>
              <a:rPr lang="en-US" b="1" u="sng" dirty="0" smtClean="0"/>
              <a:t>Remuneration</a:t>
            </a:r>
            <a:r>
              <a:rPr lang="en-US" dirty="0" smtClean="0"/>
              <a:t> - compensation for work done should be fair and afford satisfaction to both employees and employers.</a:t>
            </a:r>
          </a:p>
          <a:p>
            <a:pPr lvl="0">
              <a:buNone/>
            </a:pPr>
            <a:endParaRPr lang="en-US" dirty="0" smtClean="0"/>
          </a:p>
          <a:p>
            <a:r>
              <a:rPr lang="en-US" b="1" u="sng" dirty="0" smtClean="0"/>
              <a:t>Centralization</a:t>
            </a:r>
            <a:r>
              <a:rPr lang="en-US" dirty="0" smtClean="0"/>
              <a:t> - This refers to the involvement of subordinates in decision making. </a:t>
            </a:r>
          </a:p>
          <a:p>
            <a:pPr>
              <a:buNone/>
            </a:pPr>
            <a:endParaRPr lang="en-US" dirty="0" smtClean="0"/>
          </a:p>
          <a:p>
            <a:r>
              <a:rPr lang="en-US" dirty="0" smtClean="0"/>
              <a:t>Decreasing the role of subordinates </a:t>
            </a:r>
          </a:p>
          <a:p>
            <a:endParaRPr lang="en-US" dirty="0" smtClean="0"/>
          </a:p>
          <a:p>
            <a:r>
              <a:rPr lang="en-US" dirty="0" smtClean="0"/>
              <a:t> concentration of authority at the top can be referred as centralization.</a:t>
            </a:r>
          </a:p>
          <a:p>
            <a:endParaRPr lang="en-US" sz="900" dirty="0" smtClean="0"/>
          </a:p>
          <a:p>
            <a:r>
              <a:rPr lang="en-US" dirty="0" smtClean="0"/>
              <a:t>When it is dispersed through out levels/increasing the involvement of subordinates in decision making is </a:t>
            </a:r>
            <a:r>
              <a:rPr lang="en-US" u="sng" dirty="0" smtClean="0">
                <a:solidFill>
                  <a:srgbClr val="FF0000"/>
                </a:solidFill>
              </a:rPr>
              <a:t>Decentralization</a:t>
            </a:r>
            <a:r>
              <a:rPr lang="en-US" dirty="0" smtClean="0">
                <a:solidFill>
                  <a:srgbClr val="FF0000"/>
                </a:solidFill>
              </a:rPr>
              <a:t>. </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EB49B363-8F6A-4D60-BA5B-86AAE3A0E542}"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934200"/>
          </a:xfrm>
        </p:spPr>
        <p:txBody>
          <a:bodyPr>
            <a:normAutofit fontScale="77500" lnSpcReduction="20000"/>
          </a:bodyPr>
          <a:lstStyle/>
          <a:p>
            <a:pPr lvl="0"/>
            <a:r>
              <a:rPr lang="en-US" b="1" u="sng" dirty="0" smtClean="0"/>
              <a:t>Scalar Chain/The hierarchy)</a:t>
            </a:r>
            <a:r>
              <a:rPr lang="en-US" dirty="0" smtClean="0"/>
              <a:t> - The line of authority runs in order of rank from top management to the lowest level of the enterprise.</a:t>
            </a:r>
          </a:p>
          <a:p>
            <a:pPr lvl="0">
              <a:buNone/>
            </a:pPr>
            <a:endParaRPr lang="en-US" dirty="0" smtClean="0"/>
          </a:p>
          <a:p>
            <a:pPr lvl="0"/>
            <a:r>
              <a:rPr lang="en-US" dirty="0" smtClean="0"/>
              <a:t> Communications should flow through this chain or line of authority. </a:t>
            </a:r>
          </a:p>
          <a:p>
            <a:pPr lvl="0">
              <a:buNone/>
            </a:pPr>
            <a:endParaRPr lang="en-US" dirty="0" smtClean="0"/>
          </a:p>
          <a:p>
            <a:pPr lvl="0"/>
            <a:r>
              <a:rPr lang="en-US" dirty="0" smtClean="0"/>
              <a:t>However, if following the chain creates delays, cross communications can be allowed if agreed to by all parties and superiors are kept informed.</a:t>
            </a:r>
          </a:p>
          <a:p>
            <a:pPr lvl="0">
              <a:buNone/>
            </a:pPr>
            <a:endParaRPr lang="en-US" dirty="0" smtClean="0"/>
          </a:p>
          <a:p>
            <a:pPr lvl="0"/>
            <a:r>
              <a:rPr lang="en-US" b="1" u="sng" dirty="0" smtClean="0"/>
              <a:t>Order</a:t>
            </a:r>
            <a:r>
              <a:rPr lang="en-US" dirty="0" smtClean="0"/>
              <a:t> - People and materials should be the right place at the right time.</a:t>
            </a:r>
          </a:p>
          <a:p>
            <a:pPr lvl="0">
              <a:buNone/>
            </a:pPr>
            <a:endParaRPr lang="en-US" dirty="0" smtClean="0"/>
          </a:p>
          <a:p>
            <a:pPr lvl="0"/>
            <a:r>
              <a:rPr lang="en-US" dirty="0" smtClean="0"/>
              <a:t> People particularly should be in the jobs or positions most suited for them.</a:t>
            </a:r>
          </a:p>
          <a:p>
            <a:pPr lvl="0">
              <a:buNone/>
            </a:pPr>
            <a:endParaRPr lang="en-US" dirty="0" smtClean="0"/>
          </a:p>
          <a:p>
            <a:pPr lvl="0"/>
            <a:r>
              <a:rPr lang="en-US" b="1" u="sng" dirty="0" smtClean="0"/>
              <a:t>Equity</a:t>
            </a:r>
            <a:r>
              <a:rPr lang="en-US" dirty="0" smtClean="0"/>
              <a:t> - Managers should be kind and fair to their subordinates.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15400" cy="6629400"/>
          </a:xfrm>
        </p:spPr>
        <p:txBody>
          <a:bodyPr>
            <a:normAutofit lnSpcReduction="10000"/>
          </a:bodyPr>
          <a:lstStyle/>
          <a:p>
            <a:pPr lvl="0"/>
            <a:r>
              <a:rPr lang="en-US" b="1" u="sng" dirty="0" smtClean="0"/>
              <a:t>Stability of Tenure of personnel</a:t>
            </a:r>
            <a:r>
              <a:rPr lang="en-US" u="sng" dirty="0" smtClean="0"/>
              <a:t> </a:t>
            </a:r>
            <a:r>
              <a:rPr lang="en-US" dirty="0" smtClean="0"/>
              <a:t>- high employee turnover results in inefficiently. </a:t>
            </a:r>
          </a:p>
          <a:p>
            <a:pPr lvl="0"/>
            <a:endParaRPr lang="en-US" dirty="0" smtClean="0"/>
          </a:p>
          <a:p>
            <a:pPr lvl="0"/>
            <a:r>
              <a:rPr lang="en-US" dirty="0" smtClean="0"/>
              <a:t>Management should provide orderly personnel planning and ensure replacements are available to fill vacancies.</a:t>
            </a:r>
          </a:p>
          <a:p>
            <a:pPr lvl="0">
              <a:buNone/>
            </a:pPr>
            <a:endParaRPr lang="en-US" dirty="0" smtClean="0"/>
          </a:p>
          <a:p>
            <a:pPr lvl="0"/>
            <a:r>
              <a:rPr lang="en-US" b="1" u="sng" dirty="0" smtClean="0"/>
              <a:t>Initiative</a:t>
            </a:r>
            <a:r>
              <a:rPr lang="en-US" dirty="0" smtClean="0"/>
              <a:t> - Subordinates should be given the freedom to conceive and carry out their plans, even though some mistakes may result.</a:t>
            </a:r>
          </a:p>
          <a:p>
            <a:pPr lvl="0">
              <a:buNone/>
            </a:pPr>
            <a:endParaRPr lang="en-US" dirty="0" smtClean="0"/>
          </a:p>
          <a:p>
            <a:pPr lvl="0"/>
            <a:r>
              <a:rPr lang="en-US" b="1" u="sng" dirty="0" smtClean="0"/>
              <a:t>Esprit do corps</a:t>
            </a:r>
            <a:r>
              <a:rPr lang="en-US" dirty="0" smtClean="0"/>
              <a:t> - Promoting team spirit will build harmony and unit with in the organization.</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smtClean="0"/>
              <a:t>Introduction </a:t>
            </a:r>
            <a:endParaRPr lang="en-US" dirty="0"/>
          </a:p>
        </p:txBody>
      </p:sp>
      <p:sp>
        <p:nvSpPr>
          <p:cNvPr id="3" name="Content Placeholder 2"/>
          <p:cNvSpPr>
            <a:spLocks noGrp="1"/>
          </p:cNvSpPr>
          <p:nvPr>
            <p:ph idx="1"/>
          </p:nvPr>
        </p:nvSpPr>
        <p:spPr>
          <a:xfrm>
            <a:off x="304800" y="533400"/>
            <a:ext cx="8839200" cy="6629400"/>
          </a:xfrm>
        </p:spPr>
        <p:txBody>
          <a:bodyPr>
            <a:normAutofit fontScale="77500" lnSpcReduction="20000"/>
          </a:bodyPr>
          <a:lstStyle/>
          <a:p>
            <a:r>
              <a:rPr lang="en-US" dirty="0"/>
              <a:t>Because of human limitation, people started cooperation and working in-group</a:t>
            </a:r>
            <a:r>
              <a:rPr lang="en-US" dirty="0" smtClean="0"/>
              <a:t>.</a:t>
            </a:r>
          </a:p>
          <a:p>
            <a:r>
              <a:rPr lang="en-US" dirty="0" smtClean="0"/>
              <a:t> </a:t>
            </a:r>
            <a:r>
              <a:rPr lang="en-US" dirty="0"/>
              <a:t>To coordinate and lead groups of people to achieve their pre-stated goals, functions of management i.e., </a:t>
            </a:r>
            <a:r>
              <a:rPr lang="en-US" b="1" dirty="0"/>
              <a:t>planning, organizing, staffing, leading/ directing, and controlling </a:t>
            </a:r>
            <a:r>
              <a:rPr lang="en-US" dirty="0"/>
              <a:t>are important and essential. </a:t>
            </a:r>
            <a:endParaRPr lang="en-US" dirty="0" smtClean="0"/>
          </a:p>
          <a:p>
            <a:r>
              <a:rPr lang="en-US" dirty="0" smtClean="0"/>
              <a:t>The </a:t>
            </a:r>
            <a:r>
              <a:rPr lang="en-US" dirty="0"/>
              <a:t>monumental accomplishments and scripts of the ancient societies proved their importance. </a:t>
            </a:r>
            <a:endParaRPr lang="en-US" dirty="0" smtClean="0"/>
          </a:p>
          <a:p>
            <a:endParaRPr lang="en-US" dirty="0"/>
          </a:p>
          <a:p>
            <a:r>
              <a:rPr lang="en-US" dirty="0" smtClean="0"/>
              <a:t>However</a:t>
            </a:r>
            <a:r>
              <a:rPr lang="en-US" dirty="0"/>
              <a:t>, the discipline needs to be studied in a modern way</a:t>
            </a:r>
            <a:r>
              <a:rPr lang="en-US" dirty="0" smtClean="0"/>
              <a:t>.</a:t>
            </a:r>
            <a:endParaRPr lang="en-US" dirty="0"/>
          </a:p>
          <a:p>
            <a:r>
              <a:rPr lang="en-US" dirty="0"/>
              <a:t>When people started working in group, although it was not formalized, they planned their work, they organized their activities, assigned people </a:t>
            </a:r>
            <a:endParaRPr lang="en-US" dirty="0" smtClean="0"/>
          </a:p>
          <a:p>
            <a:pPr>
              <a:buNone/>
            </a:pPr>
            <a:endParaRPr lang="en-US" dirty="0"/>
          </a:p>
          <a:p>
            <a:r>
              <a:rPr lang="en-US" dirty="0"/>
              <a:t>to those positions, led their people/workers and checked whether they achieved their interest or planned </a:t>
            </a:r>
            <a:r>
              <a:rPr lang="en-US" dirty="0" smtClean="0"/>
              <a:t>action</a:t>
            </a:r>
          </a:p>
          <a:p>
            <a:pPr>
              <a:buNone/>
            </a:pPr>
            <a:endParaRPr lang="en-US" sz="1500" dirty="0" smtClean="0"/>
          </a:p>
          <a:p>
            <a:r>
              <a:rPr lang="en-US" dirty="0" smtClean="0"/>
              <a:t>This </a:t>
            </a:r>
            <a:r>
              <a:rPr lang="en-US" dirty="0"/>
              <a:t>is to say that, </a:t>
            </a:r>
            <a:r>
              <a:rPr lang="en-US" b="1" dirty="0"/>
              <a:t>management, had existed in the past, exists today, and will exist tomorrow.</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rmAutofit fontScale="92500" lnSpcReduction="20000"/>
          </a:bodyPr>
          <a:lstStyle/>
          <a:p>
            <a:r>
              <a:rPr lang="en-US" dirty="0" err="1" smtClean="0"/>
              <a:t>Fayol's</a:t>
            </a:r>
            <a:r>
              <a:rPr lang="en-US" dirty="0" smtClean="0"/>
              <a:t> principles were not meant to be exhaustive. </a:t>
            </a:r>
          </a:p>
          <a:p>
            <a:pPr>
              <a:buNone/>
            </a:pPr>
            <a:endParaRPr lang="en-US" dirty="0" smtClean="0"/>
          </a:p>
          <a:p>
            <a:r>
              <a:rPr lang="en-US" dirty="0" smtClean="0"/>
              <a:t>Rather hey attempt to provide managers with </a:t>
            </a:r>
            <a:r>
              <a:rPr lang="en-US" dirty="0" smtClean="0">
                <a:solidFill>
                  <a:srgbClr val="FF0000"/>
                </a:solidFill>
              </a:rPr>
              <a:t>necessary building blocks to serve as guidelines for managerial activities. </a:t>
            </a:r>
          </a:p>
          <a:p>
            <a:pPr>
              <a:buNone/>
            </a:pPr>
            <a:endParaRPr lang="en-US" dirty="0" smtClean="0"/>
          </a:p>
          <a:p>
            <a:r>
              <a:rPr lang="en-US" dirty="0" smtClean="0"/>
              <a:t> In some the principles emphasize efficiency, order, stability and fairness. </a:t>
            </a:r>
          </a:p>
          <a:p>
            <a:endParaRPr lang="en-US" dirty="0" smtClean="0"/>
          </a:p>
          <a:p>
            <a:r>
              <a:rPr lang="en-US" dirty="0" smtClean="0"/>
              <a:t>Managers apply these principles today.</a:t>
            </a:r>
          </a:p>
          <a:p>
            <a:endParaRPr lang="en-US" dirty="0" smtClean="0"/>
          </a:p>
          <a:p>
            <a:r>
              <a:rPr lang="en-US" dirty="0" smtClean="0"/>
              <a:t> The </a:t>
            </a:r>
            <a:r>
              <a:rPr lang="en-US" dirty="0" smtClean="0">
                <a:solidFill>
                  <a:srgbClr val="FF0000"/>
                </a:solidFill>
              </a:rPr>
              <a:t>problem </a:t>
            </a:r>
            <a:r>
              <a:rPr lang="en-US" dirty="0" smtClean="0"/>
              <a:t>with </a:t>
            </a:r>
            <a:r>
              <a:rPr lang="en-US" dirty="0" err="1" smtClean="0"/>
              <a:t>Fayol's</a:t>
            </a:r>
            <a:r>
              <a:rPr lang="en-US" dirty="0" smtClean="0"/>
              <a:t> principles of management was </a:t>
            </a:r>
            <a:r>
              <a:rPr lang="en-US" dirty="0" smtClean="0">
                <a:solidFill>
                  <a:srgbClr val="FF0000"/>
                </a:solidFill>
              </a:rPr>
              <a:t>knowing when to apply them and how to adopt them to new situations</a:t>
            </a:r>
            <a:r>
              <a:rPr lang="en-US" dirty="0" smtClean="0"/>
              <a:t>.</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60</a:t>
            </a:fld>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US" sz="3600" b="1" u="sng" dirty="0" smtClean="0"/>
              <a:t>2.2.3 Theory of Bureaucracy</a:t>
            </a:r>
            <a:r>
              <a:rPr lang="en-US" sz="3600" dirty="0" smtClean="0"/>
              <a:t> </a:t>
            </a:r>
            <a:endParaRPr lang="en-US" sz="3600" dirty="0"/>
          </a:p>
        </p:txBody>
      </p:sp>
      <p:sp>
        <p:nvSpPr>
          <p:cNvPr id="3" name="Content Placeholder 2"/>
          <p:cNvSpPr>
            <a:spLocks noGrp="1"/>
          </p:cNvSpPr>
          <p:nvPr>
            <p:ph idx="1"/>
          </p:nvPr>
        </p:nvSpPr>
        <p:spPr>
          <a:xfrm>
            <a:off x="152400" y="533400"/>
            <a:ext cx="8763000" cy="6781800"/>
          </a:xfrm>
        </p:spPr>
        <p:txBody>
          <a:bodyPr>
            <a:normAutofit fontScale="85000" lnSpcReduction="20000"/>
          </a:bodyPr>
          <a:lstStyle/>
          <a:p>
            <a:r>
              <a:rPr lang="en-US" dirty="0" smtClean="0"/>
              <a:t>This theory is concerned with the bureaucratic organization </a:t>
            </a:r>
          </a:p>
          <a:p>
            <a:pPr>
              <a:buNone/>
            </a:pPr>
            <a:endParaRPr lang="en-US" dirty="0" smtClean="0"/>
          </a:p>
          <a:p>
            <a:r>
              <a:rPr lang="en-US" dirty="0" smtClean="0"/>
              <a:t>It  is identified with a German author Max Weber. (1864-1920). </a:t>
            </a:r>
          </a:p>
          <a:p>
            <a:pPr>
              <a:buNone/>
            </a:pPr>
            <a:endParaRPr lang="en-US" dirty="0" smtClean="0"/>
          </a:p>
          <a:p>
            <a:r>
              <a:rPr lang="en-US" dirty="0" smtClean="0"/>
              <a:t>He believed in </a:t>
            </a:r>
            <a:r>
              <a:rPr lang="en-US" dirty="0" smtClean="0">
                <a:solidFill>
                  <a:srgbClr val="FF0000"/>
                </a:solidFill>
              </a:rPr>
              <a:t>one best organizational structure</a:t>
            </a:r>
            <a:r>
              <a:rPr lang="en-US" dirty="0" smtClean="0"/>
              <a:t>, which is highly</a:t>
            </a:r>
            <a:r>
              <a:rPr lang="en-US" dirty="0" smtClean="0">
                <a:solidFill>
                  <a:srgbClr val="FF0000"/>
                </a:solidFill>
              </a:rPr>
              <a:t> formal</a:t>
            </a:r>
            <a:r>
              <a:rPr lang="en-US" dirty="0" smtClean="0"/>
              <a:t>, and </a:t>
            </a:r>
            <a:r>
              <a:rPr lang="en-US" dirty="0" smtClean="0">
                <a:solidFill>
                  <a:srgbClr val="FF0000"/>
                </a:solidFill>
              </a:rPr>
              <a:t>goal oriented structure</a:t>
            </a:r>
            <a:r>
              <a:rPr lang="en-US" dirty="0" smtClean="0"/>
              <a:t>, human emotions and personal bias are subordinated by </a:t>
            </a:r>
            <a:r>
              <a:rPr lang="en-US" dirty="0" smtClean="0">
                <a:solidFill>
                  <a:srgbClr val="FF0000"/>
                </a:solidFill>
              </a:rPr>
              <a:t>rational thinking </a:t>
            </a:r>
            <a:r>
              <a:rPr lang="en-US" dirty="0" smtClean="0"/>
              <a:t>and </a:t>
            </a:r>
            <a:r>
              <a:rPr lang="en-US" dirty="0" smtClean="0">
                <a:solidFill>
                  <a:srgbClr val="FF0000"/>
                </a:solidFill>
              </a:rPr>
              <a:t>impersonal decision makin</a:t>
            </a:r>
            <a:r>
              <a:rPr lang="en-US" dirty="0" smtClean="0"/>
              <a:t>g.</a:t>
            </a:r>
          </a:p>
          <a:p>
            <a:endParaRPr lang="en-US" dirty="0" smtClean="0"/>
          </a:p>
          <a:p>
            <a:r>
              <a:rPr lang="en-US" dirty="0" smtClean="0"/>
              <a:t> He described an ideal type of organization that he called bureaucracy. </a:t>
            </a:r>
          </a:p>
          <a:p>
            <a:endParaRPr lang="en-US" dirty="0" smtClean="0"/>
          </a:p>
          <a:p>
            <a:r>
              <a:rPr lang="en-US" dirty="0" smtClean="0"/>
              <a:t>It was a system characterized by division of labor, a clearly defined hierarchy, detailed rules &amp; regulations and impersonal relationships.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61</a:t>
            </a:fld>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100" b="1" u="sng" dirty="0" smtClean="0"/>
              <a:t>Features of Weber's ideal bureaucracy</a:t>
            </a:r>
            <a:r>
              <a:rPr lang="en-US" dirty="0" smtClean="0"/>
              <a:t/>
            </a:r>
            <a:br>
              <a:rPr lang="en-US" dirty="0" smtClean="0"/>
            </a:br>
            <a:endParaRPr lang="en-US" dirty="0"/>
          </a:p>
        </p:txBody>
      </p:sp>
      <p:sp>
        <p:nvSpPr>
          <p:cNvPr id="3" name="Content Placeholder 2"/>
          <p:cNvSpPr>
            <a:spLocks noGrp="1"/>
          </p:cNvSpPr>
          <p:nvPr>
            <p:ph idx="1"/>
          </p:nvPr>
        </p:nvSpPr>
        <p:spPr>
          <a:xfrm>
            <a:off x="228600" y="457200"/>
            <a:ext cx="8686800" cy="6400800"/>
          </a:xfrm>
        </p:spPr>
        <p:txBody>
          <a:bodyPr>
            <a:normAutofit fontScale="85000" lnSpcReduction="20000"/>
          </a:bodyPr>
          <a:lstStyle/>
          <a:p>
            <a:pPr lvl="0"/>
            <a:r>
              <a:rPr lang="en-US" b="1" u="sng" dirty="0" smtClean="0"/>
              <a:t>Division of </a:t>
            </a:r>
            <a:r>
              <a:rPr lang="en-US" b="1" u="sng" dirty="0" err="1" smtClean="0"/>
              <a:t>labour</a:t>
            </a:r>
            <a:r>
              <a:rPr lang="en-US" dirty="0" smtClean="0"/>
              <a:t>: - Jobs are broken down into simple, routine and well-defined tasks.</a:t>
            </a:r>
          </a:p>
          <a:p>
            <a:pPr lvl="0">
              <a:buNone/>
            </a:pPr>
            <a:endParaRPr lang="en-US" dirty="0" smtClean="0"/>
          </a:p>
          <a:p>
            <a:pPr lvl="0"/>
            <a:r>
              <a:rPr lang="en-US" b="1" u="sng" dirty="0" smtClean="0"/>
              <a:t>Authority Hierarchy</a:t>
            </a:r>
            <a:r>
              <a:rPr lang="en-US" dirty="0" smtClean="0"/>
              <a:t>: - Offices or positions are organized in a hierarchy so that power and authority increases as one move up through the levels of positions in the organization. /This is similar to scalar chain/</a:t>
            </a:r>
          </a:p>
          <a:p>
            <a:pPr lvl="0">
              <a:buNone/>
            </a:pPr>
            <a:endParaRPr lang="en-US" dirty="0" smtClean="0"/>
          </a:p>
          <a:p>
            <a:pPr lvl="0"/>
            <a:r>
              <a:rPr lang="en-US" b="1" u="sng" dirty="0" smtClean="0"/>
              <a:t>Formal selection /technical competence</a:t>
            </a:r>
            <a:r>
              <a:rPr lang="en-US" dirty="0" smtClean="0"/>
              <a:t>: - All organizational members are to be selected on the basis of technical qualifications demonstrated by training, education, or formal examination as opposed to friendship, family this, or other forms of favoritism.</a:t>
            </a:r>
          </a:p>
          <a:p>
            <a:pPr lvl="0">
              <a:buNone/>
            </a:pPr>
            <a:endParaRPr lang="en-US" dirty="0" smtClean="0"/>
          </a:p>
          <a:p>
            <a:r>
              <a:rPr lang="en-US" b="1" u="sng" dirty="0" smtClean="0"/>
              <a:t>Formal Rules &amp; Regulations</a:t>
            </a:r>
            <a:r>
              <a:rPr lang="en-US" dirty="0" smtClean="0"/>
              <a:t>: - To ensure uniformity and to regulate the action of employees there is a heavy dependence on formal organizational rules.</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62</a:t>
            </a:fld>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dirty="0" smtClean="0"/>
              <a:t>Cont…</a:t>
            </a:r>
            <a:endParaRPr lang="en-US" sz="2800" dirty="0"/>
          </a:p>
        </p:txBody>
      </p:sp>
      <p:sp>
        <p:nvSpPr>
          <p:cNvPr id="3" name="Content Placeholder 2"/>
          <p:cNvSpPr>
            <a:spLocks noGrp="1"/>
          </p:cNvSpPr>
          <p:nvPr>
            <p:ph idx="1"/>
          </p:nvPr>
        </p:nvSpPr>
        <p:spPr>
          <a:xfrm>
            <a:off x="228600" y="533400"/>
            <a:ext cx="8458200" cy="6324600"/>
          </a:xfrm>
        </p:spPr>
        <p:txBody>
          <a:bodyPr>
            <a:normAutofit fontScale="77500" lnSpcReduction="20000"/>
          </a:bodyPr>
          <a:lstStyle/>
          <a:p>
            <a:pPr lvl="0"/>
            <a:r>
              <a:rPr lang="en-US" b="1" u="sng" dirty="0" smtClean="0"/>
              <a:t>Impersonality</a:t>
            </a:r>
            <a:r>
              <a:rPr lang="en-US" dirty="0" smtClean="0"/>
              <a:t>: - Rules &amp; controls are applied uniformly avoiding involvement with personalities and personal preference of employees.</a:t>
            </a:r>
          </a:p>
          <a:p>
            <a:pPr lvl="0">
              <a:buNone/>
            </a:pPr>
            <a:endParaRPr lang="en-US" sz="1400" dirty="0" smtClean="0"/>
          </a:p>
          <a:p>
            <a:pPr lvl="0"/>
            <a:r>
              <a:rPr lang="en-US" b="1" u="sng" dirty="0" smtClean="0"/>
              <a:t>Career Orientation /Separation from ownership/</a:t>
            </a:r>
            <a:r>
              <a:rPr lang="en-US" dirty="0" smtClean="0"/>
              <a:t>:</a:t>
            </a:r>
          </a:p>
          <a:p>
            <a:pPr lvl="0">
              <a:buFont typeface="Wingdings" pitchFamily="2" charset="2"/>
              <a:buChar char="Ø"/>
            </a:pPr>
            <a:r>
              <a:rPr lang="en-US" dirty="0" smtClean="0"/>
              <a:t>Managers are professional officials rather than owners of the units they manage;</a:t>
            </a:r>
          </a:p>
          <a:p>
            <a:pPr lvl="0">
              <a:buNone/>
            </a:pPr>
            <a:endParaRPr lang="en-US" sz="1500" dirty="0" smtClean="0"/>
          </a:p>
          <a:p>
            <a:pPr lvl="0">
              <a:buFont typeface="Wingdings" pitchFamily="2" charset="2"/>
              <a:buChar char="Ø"/>
            </a:pPr>
            <a:r>
              <a:rPr lang="en-US" dirty="0" smtClean="0"/>
              <a:t> They work for fixed salaries and pursue their career with in the organization.</a:t>
            </a:r>
          </a:p>
          <a:p>
            <a:pPr lvl="0">
              <a:buFont typeface="Wingdings" pitchFamily="2" charset="2"/>
              <a:buChar char="Ø"/>
            </a:pPr>
            <a:endParaRPr lang="en-US" dirty="0" smtClean="0"/>
          </a:p>
          <a:p>
            <a:pPr lvl="0">
              <a:buFont typeface="Wingdings" pitchFamily="2" charset="2"/>
              <a:buChar char="Ø"/>
            </a:pPr>
            <a:r>
              <a:rPr lang="en-US" dirty="0" smtClean="0"/>
              <a:t> /This was because he believed that owners were the causes for inefficiency/.</a:t>
            </a:r>
          </a:p>
          <a:p>
            <a:pPr lvl="0">
              <a:buFont typeface="Wingdings" pitchFamily="2" charset="2"/>
              <a:buChar char="Ø"/>
            </a:pPr>
            <a:endParaRPr lang="en-US" dirty="0" smtClean="0"/>
          </a:p>
          <a:p>
            <a:pPr lvl="0">
              <a:buFont typeface="Wingdings" pitchFamily="2" charset="2"/>
              <a:buChar char="Ø"/>
            </a:pPr>
            <a:r>
              <a:rPr lang="en-US" dirty="0" smtClean="0"/>
              <a:t> He believed that societies are rational in performing their activities. </a:t>
            </a:r>
          </a:p>
          <a:p>
            <a:pPr lvl="0">
              <a:buFont typeface="Wingdings" pitchFamily="2" charset="2"/>
              <a:buChar char="Ø"/>
            </a:pPr>
            <a:endParaRPr lang="en-US" dirty="0" smtClean="0"/>
          </a:p>
          <a:p>
            <a:pPr lvl="0">
              <a:buFont typeface="Wingdings" pitchFamily="2" charset="2"/>
              <a:buChar char="Ø"/>
            </a:pPr>
            <a:r>
              <a:rPr lang="en-US" dirty="0" smtClean="0"/>
              <a:t>Organizations, to be efficient, they shall have to be arranged in rational way/structured in bureaucratic way.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63</a:t>
            </a:fld>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a:buNone/>
            </a:pPr>
            <a:r>
              <a:rPr lang="en-US" b="1" u="sng" dirty="0" smtClean="0"/>
              <a:t>Contribution</a:t>
            </a:r>
          </a:p>
          <a:p>
            <a:pPr>
              <a:buNone/>
            </a:pPr>
            <a:endParaRPr lang="en-US" dirty="0" smtClean="0"/>
          </a:p>
          <a:p>
            <a:pPr>
              <a:buNone/>
            </a:pPr>
            <a:r>
              <a:rPr lang="en-US" dirty="0" smtClean="0"/>
              <a:t>1.</a:t>
            </a:r>
            <a:r>
              <a:rPr lang="en-US" b="1" u="sng" dirty="0" smtClean="0"/>
              <a:t>To efficiency  &amp; Productivity</a:t>
            </a:r>
            <a:r>
              <a:rPr lang="en-US" b="1" dirty="0" smtClean="0"/>
              <a:t>: -</a:t>
            </a:r>
            <a:r>
              <a:rPr lang="en-US" dirty="0" smtClean="0"/>
              <a:t> </a:t>
            </a:r>
          </a:p>
          <a:p>
            <a:pPr>
              <a:buNone/>
            </a:pPr>
            <a:endParaRPr lang="en-US" dirty="0" smtClean="0"/>
          </a:p>
          <a:p>
            <a:r>
              <a:rPr lang="en-US" dirty="0" smtClean="0"/>
              <a:t>The idea to increase efficiency and productivity is applied in many organizations today.</a:t>
            </a:r>
          </a:p>
          <a:p>
            <a:pPr>
              <a:buNone/>
            </a:pPr>
            <a:endParaRPr lang="en-US" dirty="0" smtClean="0"/>
          </a:p>
          <a:p>
            <a:pPr>
              <a:buNone/>
            </a:pPr>
            <a:r>
              <a:rPr lang="en-US" dirty="0" smtClean="0"/>
              <a:t>2.	Provision of guide lives and general principles of management that tend to be important to all types of organizations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64</a:t>
            </a:fld>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smtClean="0"/>
              <a:t>Limitation</a:t>
            </a:r>
            <a:r>
              <a:rPr lang="en-US" dirty="0" smtClean="0"/>
              <a:t/>
            </a:r>
            <a:br>
              <a:rPr lang="en-US" dirty="0" smtClean="0"/>
            </a:br>
            <a:endParaRPr lang="en-US" dirty="0"/>
          </a:p>
        </p:txBody>
      </p:sp>
      <p:sp>
        <p:nvSpPr>
          <p:cNvPr id="3" name="Content Placeholder 2"/>
          <p:cNvSpPr>
            <a:spLocks noGrp="1"/>
          </p:cNvSpPr>
          <p:nvPr>
            <p:ph idx="1"/>
          </p:nvPr>
        </p:nvSpPr>
        <p:spPr>
          <a:xfrm>
            <a:off x="228600" y="457200"/>
            <a:ext cx="8686800" cy="6400800"/>
          </a:xfrm>
        </p:spPr>
        <p:txBody>
          <a:bodyPr>
            <a:normAutofit fontScale="92500" lnSpcReduction="20000"/>
          </a:bodyPr>
          <a:lstStyle/>
          <a:p>
            <a:pPr marL="514350" indent="-514350">
              <a:buAutoNum type="arabicPeriod"/>
            </a:pPr>
            <a:r>
              <a:rPr lang="en-US" b="1" u="sng" dirty="0" smtClean="0"/>
              <a:t>Reliance on experience:-</a:t>
            </a:r>
            <a:r>
              <a:rPr lang="en-US" dirty="0" smtClean="0"/>
              <a:t> many of the writers of classical theorists wrote based on their experience as managers or consultants to a few firms.</a:t>
            </a:r>
          </a:p>
          <a:p>
            <a:pPr marL="514350" indent="-514350">
              <a:buNone/>
            </a:pPr>
            <a:endParaRPr lang="en-US" dirty="0" smtClean="0"/>
          </a:p>
          <a:p>
            <a:pPr marL="514350" indent="-514350">
              <a:buAutoNum type="arabicPeriod" startAt="2"/>
            </a:pPr>
            <a:r>
              <a:rPr lang="en-US" b="1" u="sng" dirty="0" smtClean="0"/>
              <a:t>Untested assumptions:-</a:t>
            </a:r>
            <a:r>
              <a:rPr lang="en-US" dirty="0" smtClean="0"/>
              <a:t> the assumptions of classical theorists were not tested scientifically.</a:t>
            </a:r>
          </a:p>
          <a:p>
            <a:pPr marL="514350" indent="-514350">
              <a:buNone/>
            </a:pPr>
            <a:endParaRPr lang="en-US" dirty="0" smtClean="0"/>
          </a:p>
          <a:p>
            <a:pPr marL="514350" indent="-514350">
              <a:buAutoNum type="arabicPeriod" startAt="3"/>
            </a:pPr>
            <a:r>
              <a:rPr lang="en-US" b="1" u="sng" dirty="0" smtClean="0"/>
              <a:t>Failure to consider informal organizations:-</a:t>
            </a:r>
            <a:r>
              <a:rPr lang="en-US" dirty="0" smtClean="0"/>
              <a:t> by stressing on formal relationship in the organizations, classical approaches tend to ignore informal organization.</a:t>
            </a:r>
          </a:p>
          <a:p>
            <a:pPr marL="514350" indent="-514350">
              <a:buNone/>
            </a:pPr>
            <a:endParaRPr lang="en-US" dirty="0" smtClean="0"/>
          </a:p>
          <a:p>
            <a:pPr>
              <a:buNone/>
            </a:pPr>
            <a:r>
              <a:rPr lang="en-US" dirty="0" smtClean="0"/>
              <a:t>4.	</a:t>
            </a:r>
            <a:r>
              <a:rPr lang="en-US" b="1" u="sng" dirty="0" smtClean="0"/>
              <a:t>Human Machinery:-</a:t>
            </a:r>
            <a:r>
              <a:rPr lang="en-US" b="1" dirty="0" smtClean="0"/>
              <a:t> </a:t>
            </a:r>
            <a:r>
              <a:rPr lang="en-US" dirty="0" smtClean="0"/>
              <a:t>The classical approaches to management theorists considered /reduced the human side of the organization to machines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65</a:t>
            </a:fld>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b="1" dirty="0" smtClean="0"/>
          </a:p>
          <a:p>
            <a:pPr>
              <a:buNone/>
            </a:pPr>
            <a:endParaRPr lang="en-US" b="1" dirty="0" smtClean="0"/>
          </a:p>
          <a:p>
            <a:pPr algn="ctr">
              <a:buNone/>
            </a:pPr>
            <a:r>
              <a:rPr lang="en-US" b="1" dirty="0" smtClean="0"/>
              <a:t>2.3 Behavioral Management Theory</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66</a:t>
            </a:fld>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553200"/>
          </a:xfrm>
        </p:spPr>
        <p:txBody>
          <a:bodyPr>
            <a:normAutofit fontScale="85000" lnSpcReduction="20000"/>
          </a:bodyPr>
          <a:lstStyle/>
          <a:p>
            <a:r>
              <a:rPr lang="en-US" dirty="0" smtClean="0"/>
              <a:t>This management theory is commonly referred to as the </a:t>
            </a:r>
            <a:r>
              <a:rPr lang="en-US" dirty="0" smtClean="0">
                <a:solidFill>
                  <a:srgbClr val="FF0000"/>
                </a:solidFill>
              </a:rPr>
              <a:t>Neoclassical</a:t>
            </a:r>
            <a:r>
              <a:rPr lang="en-US" dirty="0" smtClean="0"/>
              <a:t> management theory</a:t>
            </a:r>
          </a:p>
          <a:p>
            <a:pPr>
              <a:buNone/>
            </a:pPr>
            <a:endParaRPr lang="en-US" dirty="0" smtClean="0"/>
          </a:p>
          <a:p>
            <a:r>
              <a:rPr lang="en-US" dirty="0" smtClean="0"/>
              <a:t>Consists of both the human relation and behavioral science movements.</a:t>
            </a:r>
          </a:p>
          <a:p>
            <a:pPr>
              <a:buNone/>
            </a:pPr>
            <a:endParaRPr lang="en-US" dirty="0" smtClean="0"/>
          </a:p>
          <a:p>
            <a:r>
              <a:rPr lang="en-US" dirty="0" smtClean="0"/>
              <a:t> It is built on the basis of classical management theories.</a:t>
            </a:r>
          </a:p>
          <a:p>
            <a:endParaRPr lang="en-US" dirty="0" smtClean="0"/>
          </a:p>
          <a:p>
            <a:r>
              <a:rPr lang="en-US" dirty="0" smtClean="0"/>
              <a:t> It modified, unproved and extended the classical theory. </a:t>
            </a:r>
          </a:p>
          <a:p>
            <a:r>
              <a:rPr lang="en-US" dirty="0" smtClean="0"/>
              <a:t>Classical theory concentrated on </a:t>
            </a:r>
            <a:r>
              <a:rPr lang="en-US" dirty="0" smtClean="0">
                <a:solidFill>
                  <a:srgbClr val="FF0000"/>
                </a:solidFill>
              </a:rPr>
              <a:t>job content and management of physical resources.</a:t>
            </a:r>
            <a:r>
              <a:rPr lang="en-US" dirty="0" smtClean="0"/>
              <a:t> </a:t>
            </a:r>
          </a:p>
          <a:p>
            <a:pPr>
              <a:buNone/>
            </a:pPr>
            <a:endParaRPr lang="en-US" dirty="0" smtClean="0"/>
          </a:p>
          <a:p>
            <a:r>
              <a:rPr lang="en-US" dirty="0" smtClean="0"/>
              <a:t>But, neo- classical theory gave greater </a:t>
            </a:r>
            <a:r>
              <a:rPr lang="en-US" dirty="0" smtClean="0">
                <a:solidFill>
                  <a:srgbClr val="FF0000"/>
                </a:solidFill>
              </a:rPr>
              <a:t>emphasis to the man </a:t>
            </a:r>
            <a:r>
              <a:rPr lang="en-US" dirty="0" smtClean="0"/>
              <a:t>behind the machine and stressed on the importance of </a:t>
            </a:r>
            <a:r>
              <a:rPr lang="en-US" dirty="0" smtClean="0">
                <a:solidFill>
                  <a:srgbClr val="FF0000"/>
                </a:solidFill>
              </a:rPr>
              <a:t>individual as well as group </a:t>
            </a:r>
            <a:r>
              <a:rPr lang="en-US" dirty="0" smtClean="0"/>
              <a:t>relationships in the plant or the workplace.</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normAutofit fontScale="92500" lnSpcReduction="20000"/>
          </a:bodyPr>
          <a:lstStyle/>
          <a:p>
            <a:pPr>
              <a:buNone/>
            </a:pPr>
            <a:r>
              <a:rPr lang="en-US" b="1" dirty="0" smtClean="0"/>
              <a:t>Behavioral management theory:</a:t>
            </a:r>
          </a:p>
          <a:p>
            <a:pPr>
              <a:buNone/>
            </a:pPr>
            <a:endParaRPr lang="en-US" dirty="0" smtClean="0"/>
          </a:p>
          <a:p>
            <a:r>
              <a:rPr lang="en-US" dirty="0" smtClean="0"/>
              <a:t>Emphasizes the interaction of people in the organization in order to understand the practice of management.</a:t>
            </a:r>
          </a:p>
          <a:p>
            <a:endParaRPr lang="en-US" dirty="0" smtClean="0"/>
          </a:p>
          <a:p>
            <a:pPr>
              <a:buNone/>
            </a:pPr>
            <a:endParaRPr lang="en-US" dirty="0" smtClean="0"/>
          </a:p>
          <a:p>
            <a:r>
              <a:rPr lang="en-US" dirty="0" smtClean="0"/>
              <a:t>Points out the role of psychology and sociology understanding the individual as well as group behavior in the organization</a:t>
            </a:r>
          </a:p>
          <a:p>
            <a:endParaRPr lang="en-US" dirty="0" smtClean="0"/>
          </a:p>
          <a:p>
            <a:endParaRPr lang="en-US" dirty="0" smtClean="0"/>
          </a:p>
          <a:p>
            <a:pPr>
              <a:buNone/>
            </a:pPr>
            <a:endParaRPr lang="en-US" dirty="0" smtClean="0"/>
          </a:p>
          <a:p>
            <a:r>
              <a:rPr lang="en-US" dirty="0" smtClean="0"/>
              <a:t>Advocated the human values in an organization.</a:t>
            </a:r>
          </a:p>
          <a:p>
            <a:pPr>
              <a:buNone/>
            </a:pPr>
            <a:r>
              <a:rPr lang="en-US" i="1" dirty="0" smtClean="0"/>
              <a:t> </a:t>
            </a: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Major contributors are</a:t>
            </a:r>
            <a:br>
              <a:rPr lang="en-US" dirty="0" smtClean="0"/>
            </a:br>
            <a:endParaRPr lang="en-US" dirty="0"/>
          </a:p>
        </p:txBody>
      </p:sp>
      <p:sp>
        <p:nvSpPr>
          <p:cNvPr id="3" name="Content Placeholder 2"/>
          <p:cNvSpPr>
            <a:spLocks noGrp="1"/>
          </p:cNvSpPr>
          <p:nvPr>
            <p:ph idx="1"/>
          </p:nvPr>
        </p:nvSpPr>
        <p:spPr>
          <a:xfrm>
            <a:off x="457200" y="838200"/>
            <a:ext cx="8229600" cy="5287963"/>
          </a:xfrm>
        </p:spPr>
        <p:txBody>
          <a:bodyPr/>
          <a:lstStyle/>
          <a:p>
            <a:pPr marL="514350" lvl="0" indent="-514350">
              <a:lnSpc>
                <a:spcPct val="150000"/>
              </a:lnSpc>
              <a:buFont typeface="+mj-lt"/>
              <a:buAutoNum type="arabicPeriod"/>
            </a:pPr>
            <a:r>
              <a:rPr lang="en-US" i="1" dirty="0" smtClean="0"/>
              <a:t>George Elton Mayo</a:t>
            </a:r>
            <a:endParaRPr lang="en-US" dirty="0" smtClean="0"/>
          </a:p>
          <a:p>
            <a:pPr marL="514350" lvl="0" indent="-514350">
              <a:lnSpc>
                <a:spcPct val="150000"/>
              </a:lnSpc>
              <a:buFont typeface="+mj-lt"/>
              <a:buAutoNum type="arabicPeriod"/>
            </a:pPr>
            <a:r>
              <a:rPr lang="en-US" i="1" dirty="0" err="1" smtClean="0"/>
              <a:t>Duglas</a:t>
            </a:r>
            <a:r>
              <a:rPr lang="en-US" i="1" dirty="0" smtClean="0"/>
              <a:t> McGregor</a:t>
            </a:r>
            <a:endParaRPr lang="en-US" dirty="0" smtClean="0"/>
          </a:p>
          <a:p>
            <a:pPr marL="514350" lvl="0" indent="-514350">
              <a:lnSpc>
                <a:spcPct val="150000"/>
              </a:lnSpc>
              <a:buFont typeface="+mj-lt"/>
              <a:buAutoNum type="arabicPeriod"/>
            </a:pPr>
            <a:r>
              <a:rPr lang="en-US" i="1" dirty="0" smtClean="0"/>
              <a:t>Abraham Maslow</a:t>
            </a:r>
            <a:endParaRPr lang="en-US" dirty="0" smtClean="0"/>
          </a:p>
          <a:p>
            <a:pPr marL="514350" lvl="0" indent="-514350">
              <a:lnSpc>
                <a:spcPct val="150000"/>
              </a:lnSpc>
              <a:buFont typeface="+mj-lt"/>
              <a:buAutoNum type="arabicPeriod"/>
            </a:pPr>
            <a:r>
              <a:rPr lang="en-US" i="1" dirty="0" err="1" smtClean="0"/>
              <a:t>Cheris</a:t>
            </a:r>
            <a:r>
              <a:rPr lang="en-US" i="1" dirty="0" smtClean="0"/>
              <a:t> </a:t>
            </a:r>
            <a:r>
              <a:rPr lang="en-US" i="1" dirty="0" err="1" smtClean="0"/>
              <a:t>Argyris</a:t>
            </a:r>
            <a:endParaRPr lang="en-US" dirty="0" smtClean="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69</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Learning Objectives</a:t>
            </a:r>
            <a:r>
              <a:rPr lang="en-US" dirty="0" smtClean="0"/>
              <a:t>:</a:t>
            </a:r>
            <a:br>
              <a:rPr lang="en-US" dirty="0" smtClean="0"/>
            </a:br>
            <a:endParaRPr lang="en-US" dirty="0"/>
          </a:p>
        </p:txBody>
      </p:sp>
      <p:sp>
        <p:nvSpPr>
          <p:cNvPr id="3" name="Content Placeholder 2"/>
          <p:cNvSpPr>
            <a:spLocks noGrp="1"/>
          </p:cNvSpPr>
          <p:nvPr>
            <p:ph idx="1"/>
          </p:nvPr>
        </p:nvSpPr>
        <p:spPr>
          <a:xfrm>
            <a:off x="457200" y="838200"/>
            <a:ext cx="8229600" cy="6477000"/>
          </a:xfrm>
        </p:spPr>
        <p:txBody>
          <a:bodyPr/>
          <a:lstStyle/>
          <a:p>
            <a:pPr>
              <a:buNone/>
            </a:pPr>
            <a:r>
              <a:rPr lang="en-US" dirty="0" smtClean="0"/>
              <a:t>After </a:t>
            </a:r>
            <a:r>
              <a:rPr lang="en-US" dirty="0"/>
              <a:t>studying this unit, you will be able to </a:t>
            </a:r>
          </a:p>
          <a:p>
            <a:pPr lvl="0"/>
            <a:r>
              <a:rPr lang="en-US" dirty="0"/>
              <a:t>Define management </a:t>
            </a:r>
          </a:p>
          <a:p>
            <a:pPr lvl="0"/>
            <a:r>
              <a:rPr lang="en-US" dirty="0" smtClean="0"/>
              <a:t>Define Organization</a:t>
            </a:r>
          </a:p>
          <a:p>
            <a:pPr lvl="0"/>
            <a:r>
              <a:rPr lang="en-US" dirty="0" smtClean="0"/>
              <a:t>Describe the types of Organization</a:t>
            </a:r>
            <a:endParaRPr lang="en-US" dirty="0"/>
          </a:p>
          <a:p>
            <a:pPr lvl="0"/>
            <a:r>
              <a:rPr lang="en-US" dirty="0"/>
              <a:t>Understand the management levels, skills </a:t>
            </a:r>
          </a:p>
          <a:p>
            <a:pPr lvl="0"/>
            <a:r>
              <a:rPr lang="en-US" dirty="0"/>
              <a:t>Understand the functions of management </a:t>
            </a:r>
          </a:p>
          <a:p>
            <a:pPr lvl="0"/>
            <a:r>
              <a:rPr lang="en-US" dirty="0"/>
              <a:t>Levels and skills of management</a:t>
            </a:r>
          </a:p>
          <a:p>
            <a:pPr>
              <a:buNone/>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6477000"/>
          </a:xfrm>
        </p:spPr>
        <p:txBody>
          <a:bodyPr>
            <a:normAutofit fontScale="85000" lnSpcReduction="20000"/>
          </a:bodyPr>
          <a:lstStyle/>
          <a:p>
            <a:pPr>
              <a:buNone/>
            </a:pPr>
            <a:r>
              <a:rPr lang="en-US" b="1" u="sng" dirty="0" smtClean="0"/>
              <a:t>George Elton Mayo (1880-1949) (Australian </a:t>
            </a:r>
            <a:r>
              <a:rPr lang="el-GR" b="1" u="sng" dirty="0" smtClean="0"/>
              <a:t>Ψ</a:t>
            </a:r>
            <a:r>
              <a:rPr lang="en-US" b="1" u="sng" dirty="0" err="1" smtClean="0"/>
              <a:t>st</a:t>
            </a:r>
            <a:r>
              <a:rPr lang="en-US" b="1" u="sng" dirty="0" smtClean="0"/>
              <a:t>)</a:t>
            </a:r>
            <a:endParaRPr lang="en-US" dirty="0" smtClean="0"/>
          </a:p>
          <a:p>
            <a:pPr>
              <a:buFont typeface="Wingdings" pitchFamily="2" charset="2"/>
              <a:buChar char="q"/>
            </a:pPr>
            <a:r>
              <a:rPr lang="en-US" dirty="0" smtClean="0"/>
              <a:t> One of the prominent contributor /writer of behavioral management theory is G.E. Mayo. </a:t>
            </a:r>
          </a:p>
          <a:p>
            <a:pPr>
              <a:buFont typeface="Wingdings" pitchFamily="2" charset="2"/>
              <a:buChar char="q"/>
            </a:pPr>
            <a:endParaRPr lang="en-US" dirty="0" smtClean="0"/>
          </a:p>
          <a:p>
            <a:pPr>
              <a:buFont typeface="Wingdings" pitchFamily="2" charset="2"/>
              <a:buChar char="q"/>
            </a:pPr>
            <a:r>
              <a:rPr lang="en-US" dirty="0" smtClean="0"/>
              <a:t>He was known of conducting an experiment at the </a:t>
            </a:r>
            <a:r>
              <a:rPr lang="en-US" dirty="0" err="1" smtClean="0"/>
              <a:t>Howthorn</a:t>
            </a:r>
            <a:r>
              <a:rPr lang="en-US" dirty="0" smtClean="0"/>
              <a:t> plant at the Western Electric Co. in U.S.A. </a:t>
            </a:r>
          </a:p>
          <a:p>
            <a:pPr>
              <a:buFont typeface="Wingdings" pitchFamily="2" charset="2"/>
              <a:buChar char="q"/>
            </a:pPr>
            <a:endParaRPr lang="en-US" dirty="0" smtClean="0"/>
          </a:p>
          <a:p>
            <a:pPr>
              <a:buFont typeface="Wingdings" pitchFamily="2" charset="2"/>
              <a:buChar char="q"/>
            </a:pPr>
            <a:r>
              <a:rPr lang="en-US" dirty="0" smtClean="0"/>
              <a:t>The </a:t>
            </a:r>
            <a:r>
              <a:rPr lang="en-US" dirty="0" err="1" smtClean="0"/>
              <a:t>experiement</a:t>
            </a:r>
            <a:r>
              <a:rPr lang="en-US" dirty="0" smtClean="0"/>
              <a:t> was divided in to four:</a:t>
            </a:r>
          </a:p>
          <a:p>
            <a:pPr>
              <a:buNone/>
            </a:pPr>
            <a:endParaRPr lang="en-US" sz="1900" dirty="0" smtClean="0"/>
          </a:p>
          <a:p>
            <a:pPr marL="514350" lvl="0" indent="-514350">
              <a:lnSpc>
                <a:spcPct val="160000"/>
              </a:lnSpc>
              <a:buFont typeface="+mj-lt"/>
              <a:buAutoNum type="arabicPeriod"/>
            </a:pPr>
            <a:r>
              <a:rPr lang="en-US" i="1" dirty="0" smtClean="0"/>
              <a:t>Illumination experiment</a:t>
            </a:r>
            <a:endParaRPr lang="en-US" dirty="0" smtClean="0"/>
          </a:p>
          <a:p>
            <a:pPr marL="514350" lvl="0" indent="-514350">
              <a:lnSpc>
                <a:spcPct val="160000"/>
              </a:lnSpc>
              <a:buFont typeface="+mj-lt"/>
              <a:buAutoNum type="arabicPeriod"/>
            </a:pPr>
            <a:r>
              <a:rPr lang="en-US" i="1" dirty="0" smtClean="0"/>
              <a:t>The relay assembly test room</a:t>
            </a:r>
            <a:endParaRPr lang="en-US" dirty="0" smtClean="0"/>
          </a:p>
          <a:p>
            <a:pPr marL="514350" lvl="0" indent="-514350">
              <a:lnSpc>
                <a:spcPct val="160000"/>
              </a:lnSpc>
              <a:buFont typeface="+mj-lt"/>
              <a:buAutoNum type="arabicPeriod"/>
            </a:pPr>
            <a:r>
              <a:rPr lang="en-US" i="1" dirty="0" smtClean="0"/>
              <a:t>The massive interview program</a:t>
            </a:r>
            <a:endParaRPr lang="en-US" dirty="0" smtClean="0"/>
          </a:p>
          <a:p>
            <a:pPr marL="514350" lvl="0" indent="-514350">
              <a:lnSpc>
                <a:spcPct val="160000"/>
              </a:lnSpc>
              <a:buFont typeface="+mj-lt"/>
              <a:buAutoNum type="arabicPeriod"/>
            </a:pPr>
            <a:r>
              <a:rPr lang="en-US" i="1" dirty="0" smtClean="0"/>
              <a:t>Bank wining observation roof.</a:t>
            </a:r>
            <a:endParaRPr lang="en-US" dirty="0" smtClean="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70</a:t>
            </a:fld>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marL="514350" lvl="0" indent="-514350">
              <a:lnSpc>
                <a:spcPct val="160000"/>
              </a:lnSpc>
            </a:pPr>
            <a:r>
              <a:rPr lang="en-US" b="1" dirty="0" smtClean="0"/>
              <a:t> Illumination experiment</a:t>
            </a:r>
          </a:p>
        </p:txBody>
      </p:sp>
      <p:sp>
        <p:nvSpPr>
          <p:cNvPr id="3" name="Content Placeholder 2"/>
          <p:cNvSpPr>
            <a:spLocks noGrp="1"/>
          </p:cNvSpPr>
          <p:nvPr>
            <p:ph idx="1"/>
          </p:nvPr>
        </p:nvSpPr>
        <p:spPr>
          <a:xfrm>
            <a:off x="457200" y="914400"/>
            <a:ext cx="8229600" cy="5486400"/>
          </a:xfrm>
        </p:spPr>
        <p:txBody>
          <a:bodyPr>
            <a:normAutofit lnSpcReduction="10000"/>
          </a:bodyPr>
          <a:lstStyle/>
          <a:p>
            <a:r>
              <a:rPr lang="en-US" dirty="0" smtClean="0"/>
              <a:t>The illumination experiment was designed to prove the effect/impact of physical surroundings</a:t>
            </a:r>
          </a:p>
          <a:p>
            <a:endParaRPr lang="en-US" dirty="0" smtClean="0"/>
          </a:p>
          <a:p>
            <a:r>
              <a:rPr lang="en-US" dirty="0" smtClean="0"/>
              <a:t>Such as </a:t>
            </a:r>
            <a:r>
              <a:rPr lang="en-US" dirty="0" smtClean="0">
                <a:solidFill>
                  <a:srgbClr val="FF0000"/>
                </a:solidFill>
              </a:rPr>
              <a:t>noise, light, tonicity </a:t>
            </a:r>
            <a:r>
              <a:rPr lang="en-US" dirty="0" smtClean="0"/>
              <a:t>on</a:t>
            </a:r>
            <a:r>
              <a:rPr lang="en-US" dirty="0" smtClean="0">
                <a:solidFill>
                  <a:srgbClr val="00B0F0"/>
                </a:solidFill>
              </a:rPr>
              <a:t> productivity</a:t>
            </a:r>
            <a:r>
              <a:rPr lang="en-US" dirty="0" smtClean="0"/>
              <a:t>. </a:t>
            </a:r>
          </a:p>
          <a:p>
            <a:pPr>
              <a:buNone/>
            </a:pPr>
            <a:endParaRPr lang="en-US" dirty="0" smtClean="0"/>
          </a:p>
          <a:p>
            <a:endParaRPr lang="en-US" dirty="0" smtClean="0"/>
          </a:p>
          <a:p>
            <a:r>
              <a:rPr lang="en-US" dirty="0" smtClean="0"/>
              <a:t>The result of the experiment was that there was little relationship/or physical surroundings did not have an impact on productivity.</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71</a:t>
            </a:fld>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324600"/>
          </a:xfrm>
        </p:spPr>
        <p:txBody>
          <a:bodyPr>
            <a:normAutofit fontScale="92500" lnSpcReduction="10000"/>
          </a:bodyPr>
          <a:lstStyle/>
          <a:p>
            <a:r>
              <a:rPr lang="en-US" dirty="0" smtClean="0"/>
              <a:t>But, it was the relay assembly experiments (1927-32) that captured the attention of people concerned with human relations in industry.</a:t>
            </a:r>
          </a:p>
          <a:p>
            <a:endParaRPr lang="en-US" dirty="0" smtClean="0"/>
          </a:p>
          <a:p>
            <a:pPr>
              <a:buNone/>
            </a:pPr>
            <a:endParaRPr lang="en-US" dirty="0" smtClean="0"/>
          </a:p>
          <a:p>
            <a:r>
              <a:rPr lang="en-US" dirty="0" smtClean="0"/>
              <a:t> The relay assembly test room helped them to conclude that the most likely cause was that changes in the social conditions and in the method of supervision brought about the improved attitude and increased output. </a:t>
            </a:r>
          </a:p>
          <a:p>
            <a:pPr>
              <a:buNone/>
            </a:pPr>
            <a:endParaRPr lang="en-US" dirty="0" smtClean="0"/>
          </a:p>
          <a:p>
            <a:endParaRPr lang="en-US" dirty="0" smtClean="0"/>
          </a:p>
          <a:p>
            <a:r>
              <a:rPr lang="en-US" dirty="0" smtClean="0"/>
              <a:t>To investigate these factors, they conducted a MASSIVE INTERVIEW PROGRAM. </a:t>
            </a:r>
          </a:p>
          <a:p>
            <a:pPr>
              <a:buNone/>
            </a:pPr>
            <a:endParaRPr lang="en-US" dirty="0" smtClean="0"/>
          </a:p>
        </p:txBody>
      </p:sp>
      <p:sp>
        <p:nvSpPr>
          <p:cNvPr id="4" name="Slide Number Placeholder 3"/>
          <p:cNvSpPr>
            <a:spLocks noGrp="1"/>
          </p:cNvSpPr>
          <p:nvPr>
            <p:ph type="sldNum" sz="quarter" idx="12"/>
          </p:nvPr>
        </p:nvSpPr>
        <p:spPr/>
        <p:txBody>
          <a:bodyPr/>
          <a:lstStyle/>
          <a:p>
            <a:fld id="{EB49B363-8F6A-4D60-BA5B-86AAE3A0E542}" type="slidenum">
              <a:rPr lang="en-US" smtClean="0"/>
              <a:pPr/>
              <a:t>72</a:t>
            </a:fld>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629400"/>
          </a:xfrm>
        </p:spPr>
        <p:txBody>
          <a:bodyPr>
            <a:normAutofit fontScale="92500"/>
          </a:bodyPr>
          <a:lstStyle/>
          <a:p>
            <a:r>
              <a:rPr lang="en-US" dirty="0" smtClean="0"/>
              <a:t>Based on the </a:t>
            </a:r>
            <a:r>
              <a:rPr lang="en-US" dirty="0" err="1" smtClean="0"/>
              <a:t>responses,they</a:t>
            </a:r>
            <a:r>
              <a:rPr lang="en-US" dirty="0" smtClean="0"/>
              <a:t> realized that the individuals work Performance, position and status in the organization were determined not only by the person himself but by the group members as well.</a:t>
            </a:r>
          </a:p>
          <a:p>
            <a:endParaRPr lang="en-US" dirty="0" smtClean="0"/>
          </a:p>
          <a:p>
            <a:r>
              <a:rPr lang="en-US" dirty="0" smtClean="0"/>
              <a:t> His peers had an effect on his performance.</a:t>
            </a:r>
          </a:p>
          <a:p>
            <a:endParaRPr lang="en-US" dirty="0" smtClean="0"/>
          </a:p>
          <a:p>
            <a:r>
              <a:rPr lang="en-US" dirty="0" err="1" smtClean="0"/>
              <a:t>Inorder</a:t>
            </a:r>
            <a:r>
              <a:rPr lang="en-US" dirty="0" smtClean="0"/>
              <a:t> to study this more systematically, the research entered its fourth and final phase, that is, the bank wiring observation room. </a:t>
            </a:r>
          </a:p>
          <a:p>
            <a:endParaRPr lang="en-US" dirty="0" smtClean="0"/>
          </a:p>
          <a:p>
            <a:r>
              <a:rPr lang="en-US" dirty="0" smtClean="0"/>
              <a:t>By this they realized the existence of INFORMAL WORK GROUPS.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73</a:t>
            </a:fld>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normAutofit fontScale="85000" lnSpcReduction="20000"/>
          </a:bodyPr>
          <a:lstStyle/>
          <a:p>
            <a:r>
              <a:rPr lang="en-US" dirty="0" smtClean="0"/>
              <a:t>To summarize, changing illumination for the test group and other conditions such as modifying rest periods, shortening work days, etc did not seem to explain changes in productivity. </a:t>
            </a:r>
          </a:p>
          <a:p>
            <a:endParaRPr lang="en-US" dirty="0" smtClean="0"/>
          </a:p>
          <a:p>
            <a:r>
              <a:rPr lang="en-US" dirty="0" smtClean="0"/>
              <a:t>They found in general, that the improvement in productivity was due to such social factors as moral, satisfactory interrelationships between members of a workgroup and effective management a kind of managing that would understand human behavior,</a:t>
            </a:r>
          </a:p>
          <a:p>
            <a:endParaRPr lang="en-US" dirty="0" smtClean="0"/>
          </a:p>
          <a:p>
            <a:r>
              <a:rPr lang="en-US" dirty="0" smtClean="0"/>
              <a:t>specially group behavior, and serve it through such interpersonal skills as motivating, condoling, loading and communication. </a:t>
            </a:r>
          </a:p>
          <a:p>
            <a:endParaRPr lang="en-US" dirty="0" smtClean="0"/>
          </a:p>
          <a:p>
            <a:r>
              <a:rPr lang="en-US" dirty="0" smtClean="0"/>
              <a:t>This phenomenon's arising basically from people's being "noticed," has been known as the Hawthorne Effect.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74</a:t>
            </a:fld>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fontScale="85000" lnSpcReduction="20000"/>
          </a:bodyPr>
          <a:lstStyle/>
          <a:p>
            <a:r>
              <a:rPr lang="en-US" dirty="0" smtClean="0"/>
              <a:t>From the Hawthorne study, May and his colleagues realized that an important contribution to the study and practice of management had evolved from the experiment. These contributions are:</a:t>
            </a:r>
          </a:p>
          <a:p>
            <a:pPr>
              <a:buNone/>
            </a:pPr>
            <a:endParaRPr lang="en-US" dirty="0" smtClean="0"/>
          </a:p>
          <a:p>
            <a:pPr marL="514350" lvl="0" indent="-514350">
              <a:buFont typeface="+mj-lt"/>
              <a:buAutoNum type="arabicPeriod"/>
            </a:pPr>
            <a:r>
              <a:rPr lang="en-US" dirty="0" smtClean="0"/>
              <a:t>The Hawthorne study established that workers, were not so much driven by pay and working conditions as by psychological wants and desires which could be satisfied by belonging to a workgroup.</a:t>
            </a:r>
          </a:p>
          <a:p>
            <a:pPr marL="514350" lvl="0" indent="-514350">
              <a:buFont typeface="+mj-lt"/>
              <a:buAutoNum type="arabicPeriod"/>
            </a:pPr>
            <a:endParaRPr lang="en-US" dirty="0" smtClean="0"/>
          </a:p>
          <a:p>
            <a:pPr marL="514350" lvl="0" indent="-514350">
              <a:buFont typeface="+mj-lt"/>
              <a:buAutoNum type="arabicPeriod"/>
            </a:pPr>
            <a:r>
              <a:rPr lang="en-US" dirty="0" smtClean="0"/>
              <a:t>The chance by workers to make decisions concerning the task, </a:t>
            </a:r>
            <a:r>
              <a:rPr lang="en-US" dirty="0" err="1" smtClean="0"/>
              <a:t>wheather</a:t>
            </a:r>
            <a:r>
              <a:rPr lang="en-US" dirty="0" smtClean="0"/>
              <a:t> as individuals or in a group, was a stimulus to treat the task as more important.</a:t>
            </a:r>
          </a:p>
          <a:p>
            <a:pPr marL="514350" lvl="0" indent="-514350">
              <a:buFont typeface="+mj-lt"/>
              <a:buAutoNum type="arabicPeriod"/>
            </a:pPr>
            <a:endParaRPr lang="en-US" dirty="0" smtClean="0"/>
          </a:p>
          <a:p>
            <a:pPr marL="514350" indent="-514350">
              <a:buFont typeface="+mj-lt"/>
              <a:buAutoNum type="arabicPeriod"/>
            </a:pPr>
            <a:r>
              <a:rPr lang="en-US" dirty="0" smtClean="0"/>
              <a:t>Recognition by superiors made workers feel that they made a unique and important contribution to the operation of the organization</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75</a:t>
            </a:fld>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sz="3100" b="1" dirty="0" smtClean="0"/>
              <a:t>Douglas McGregor- (1906-1964)</a:t>
            </a:r>
            <a:r>
              <a:rPr lang="en-US" sz="3100" dirty="0" smtClean="0"/>
              <a:t/>
            </a:r>
            <a:br>
              <a:rPr lang="en-US" sz="3100" dirty="0" smtClean="0"/>
            </a:br>
            <a:endParaRPr lang="en-US" dirty="0"/>
          </a:p>
        </p:txBody>
      </p:sp>
      <p:sp>
        <p:nvSpPr>
          <p:cNvPr id="3" name="Content Placeholder 2"/>
          <p:cNvSpPr>
            <a:spLocks noGrp="1"/>
          </p:cNvSpPr>
          <p:nvPr>
            <p:ph idx="1"/>
          </p:nvPr>
        </p:nvSpPr>
        <p:spPr>
          <a:xfrm>
            <a:off x="152400" y="304800"/>
            <a:ext cx="8763000" cy="6934200"/>
          </a:xfrm>
        </p:spPr>
        <p:txBody>
          <a:bodyPr>
            <a:normAutofit fontScale="77500" lnSpcReduction="20000"/>
          </a:bodyPr>
          <a:lstStyle/>
          <a:p>
            <a:r>
              <a:rPr lang="en-US" dirty="0" smtClean="0"/>
              <a:t>He felt that organizations were designed on faulty assumptions about human behavior. </a:t>
            </a:r>
          </a:p>
          <a:p>
            <a:pPr>
              <a:buNone/>
            </a:pPr>
            <a:endParaRPr lang="en-US" dirty="0" smtClean="0"/>
          </a:p>
          <a:p>
            <a:pPr marL="514350" lvl="0" indent="-514350">
              <a:buFont typeface="+mj-lt"/>
              <a:buAutoNum type="arabicPeriod"/>
            </a:pPr>
            <a:r>
              <a:rPr lang="en-US" dirty="0" smtClean="0"/>
              <a:t>Most workers disliked work, that workers preferred to be directed by supervisors rather than assume responsibility for their tasks</a:t>
            </a:r>
          </a:p>
          <a:p>
            <a:pPr marL="514350" lvl="0" indent="-514350">
              <a:buNone/>
            </a:pPr>
            <a:endParaRPr lang="en-US" dirty="0" smtClean="0"/>
          </a:p>
          <a:p>
            <a:pPr marL="514350" lvl="0" indent="-514350">
              <a:buFont typeface="Wingdings" pitchFamily="2" charset="2"/>
              <a:buChar char="v"/>
            </a:pPr>
            <a:r>
              <a:rPr lang="en-US" dirty="0" smtClean="0"/>
              <a:t> The workers were more interested in monetary gains than in performing their jobs well.</a:t>
            </a:r>
          </a:p>
          <a:p>
            <a:pPr marL="514350" lvl="0" indent="-514350">
              <a:buNone/>
            </a:pPr>
            <a:endParaRPr lang="en-US" dirty="0" smtClean="0"/>
          </a:p>
          <a:p>
            <a:pPr marL="514350" lvl="0" indent="-514350">
              <a:buFont typeface="Wingdings" pitchFamily="2" charset="2"/>
              <a:buChar char="v"/>
            </a:pPr>
            <a:r>
              <a:rPr lang="en-US" dirty="0" smtClean="0"/>
              <a:t> Because of these assumptions, he felt that managers were prone to design organizations that were centralized in decision making, contained in numerous rules and regulations and required close supervision of subordinates. </a:t>
            </a:r>
          </a:p>
          <a:p>
            <a:pPr marL="514350" lvl="0" indent="-514350">
              <a:buNone/>
            </a:pPr>
            <a:endParaRPr lang="en-US" dirty="0" smtClean="0"/>
          </a:p>
          <a:p>
            <a:pPr marL="514350" lvl="0" indent="-514350">
              <a:buFont typeface="Wingdings" pitchFamily="2" charset="2"/>
              <a:buChar char="v"/>
            </a:pPr>
            <a:r>
              <a:rPr lang="en-US" dirty="0" smtClean="0"/>
              <a:t>Thus, for fear of technical and financial inefficiency, he felt that organizations over-emphasized control mechanism.(Theory X)</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76</a:t>
            </a:fld>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304800" y="533400"/>
            <a:ext cx="8839200" cy="6172200"/>
          </a:xfrm>
        </p:spPr>
        <p:txBody>
          <a:bodyPr>
            <a:normAutofit fontScale="92500" lnSpcReduction="10000"/>
          </a:bodyPr>
          <a:lstStyle/>
          <a:p>
            <a:pPr lvl="0">
              <a:buNone/>
            </a:pPr>
            <a:r>
              <a:rPr lang="en-US" dirty="0" smtClean="0"/>
              <a:t>2. 'Theory‘ of  assumptions stated that workers can enjoy their work under favorable conditions and can provide valued input to the decision making process of the organization.</a:t>
            </a:r>
          </a:p>
          <a:p>
            <a:pPr lvl="0">
              <a:buNone/>
            </a:pPr>
            <a:endParaRPr lang="en-US" dirty="0" smtClean="0"/>
          </a:p>
          <a:p>
            <a:pPr lvl="0">
              <a:buNone/>
            </a:pPr>
            <a:endParaRPr lang="en-US" dirty="0" smtClean="0"/>
          </a:p>
          <a:p>
            <a:pPr lvl="0">
              <a:buFont typeface="Wingdings" pitchFamily="2" charset="2"/>
              <a:buChar char="q"/>
            </a:pPr>
            <a:r>
              <a:rPr lang="en-US" dirty="0" smtClean="0"/>
              <a:t>Rather than developing needless mechanisms of control in the organization, </a:t>
            </a:r>
          </a:p>
          <a:p>
            <a:pPr lvl="0">
              <a:buFont typeface="Wingdings" pitchFamily="2" charset="2"/>
              <a:buChar char="q"/>
            </a:pPr>
            <a:endParaRPr lang="en-US" dirty="0" smtClean="0"/>
          </a:p>
          <a:p>
            <a:pPr lvl="0">
              <a:buNone/>
            </a:pPr>
            <a:endParaRPr lang="en-US" dirty="0" smtClean="0"/>
          </a:p>
          <a:p>
            <a:pPr lvl="0">
              <a:buFont typeface="Wingdings" pitchFamily="2" charset="2"/>
              <a:buChar char="q"/>
            </a:pPr>
            <a:r>
              <a:rPr lang="en-US" dirty="0" smtClean="0"/>
              <a:t>He felt that managers should emphasize coordination of activities by providing assistance to workers when problems are identified.</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77</a:t>
            </a:fld>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en-US" b="1" u="sng" dirty="0" smtClean="0"/>
              <a:t>Chris </a:t>
            </a:r>
            <a:r>
              <a:rPr lang="en-US" b="1" u="sng" dirty="0" err="1" smtClean="0"/>
              <a:t>Argyris</a:t>
            </a:r>
            <a:endParaRPr lang="en-US" dirty="0"/>
          </a:p>
        </p:txBody>
      </p:sp>
      <p:sp>
        <p:nvSpPr>
          <p:cNvPr id="3" name="Content Placeholder 2"/>
          <p:cNvSpPr>
            <a:spLocks noGrp="1"/>
          </p:cNvSpPr>
          <p:nvPr>
            <p:ph idx="1"/>
          </p:nvPr>
        </p:nvSpPr>
        <p:spPr>
          <a:xfrm>
            <a:off x="0" y="609600"/>
            <a:ext cx="9144000" cy="6248400"/>
          </a:xfrm>
        </p:spPr>
        <p:txBody>
          <a:bodyPr/>
          <a:lstStyle/>
          <a:p>
            <a:r>
              <a:rPr lang="en-US" dirty="0" smtClean="0"/>
              <a:t>He </a:t>
            </a:r>
            <a:r>
              <a:rPr lang="en-US" sz="2800" dirty="0" smtClean="0"/>
              <a:t>argued that an overemphasis on control by managers encouraged workers to become passive, dependent, subordinate and to shirk responsibility.</a:t>
            </a:r>
          </a:p>
          <a:p>
            <a:pPr>
              <a:buNone/>
            </a:pPr>
            <a:endParaRPr lang="en-US" sz="2800" dirty="0" smtClean="0"/>
          </a:p>
          <a:p>
            <a:pPr>
              <a:buNone/>
            </a:pPr>
            <a:endParaRPr lang="en-US" sz="2800" dirty="0" smtClean="0"/>
          </a:p>
          <a:p>
            <a:r>
              <a:rPr lang="en-US" sz="2800" dirty="0" smtClean="0"/>
              <a:t>As a result, workers become frustrated and dissatisfied with the workplace and </a:t>
            </a:r>
          </a:p>
          <a:p>
            <a:pPr>
              <a:buNone/>
            </a:pPr>
            <a:endParaRPr lang="en-US" sz="2800" dirty="0" smtClean="0"/>
          </a:p>
          <a:p>
            <a:pPr>
              <a:buNone/>
            </a:pPr>
            <a:endParaRPr lang="en-US" sz="2800" dirty="0" smtClean="0"/>
          </a:p>
          <a:p>
            <a:r>
              <a:rPr lang="en-US" sz="2800" dirty="0" smtClean="0"/>
              <a:t>Will either quite their jobs or engage in behaviors that hamper the achievement of organizational goals.</a:t>
            </a:r>
          </a:p>
          <a:p>
            <a:endParaRPr lang="en-US" b="1"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78</a:t>
            </a:fld>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3100" b="1" u="sng" dirty="0" smtClean="0"/>
              <a:t>Abraham Maslow (1908-1970)</a:t>
            </a:r>
            <a:r>
              <a:rPr lang="en-US" sz="3100" dirty="0" smtClean="0"/>
              <a:t/>
            </a:r>
            <a:br>
              <a:rPr lang="en-US" sz="3100" dirty="0" smtClean="0"/>
            </a:br>
            <a:endParaRPr lang="en-US" dirty="0"/>
          </a:p>
        </p:txBody>
      </p:sp>
      <p:sp>
        <p:nvSpPr>
          <p:cNvPr id="3" name="Content Placeholder 2"/>
          <p:cNvSpPr>
            <a:spLocks noGrp="1"/>
          </p:cNvSpPr>
          <p:nvPr>
            <p:ph idx="1"/>
          </p:nvPr>
        </p:nvSpPr>
        <p:spPr>
          <a:xfrm>
            <a:off x="457200" y="762000"/>
            <a:ext cx="8229600" cy="6096000"/>
          </a:xfrm>
        </p:spPr>
        <p:txBody>
          <a:bodyPr/>
          <a:lstStyle/>
          <a:p>
            <a:r>
              <a:rPr lang="en-US" dirty="0" smtClean="0"/>
              <a:t>He is most noted for suggesting a theory that humans were motivated by needs that exist in a hierarchy.</a:t>
            </a:r>
          </a:p>
          <a:p>
            <a:endParaRPr lang="en-US" dirty="0" smtClean="0"/>
          </a:p>
          <a:p>
            <a:pPr>
              <a:buNone/>
            </a:pPr>
            <a:r>
              <a:rPr lang="en-US" dirty="0" smtClean="0"/>
              <a:t>  </a:t>
            </a:r>
          </a:p>
          <a:p>
            <a:r>
              <a:rPr lang="en-US" dirty="0" smtClean="0"/>
              <a:t>The most basic needs were physiological and when satisfied, human would then be motivated to satisfy needs for safety, love, esteem, and self actualization.</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79</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lvl="1" algn="ctr" rtl="0">
              <a:spcBef>
                <a:spcPct val="0"/>
              </a:spcBef>
            </a:pPr>
            <a:r>
              <a:rPr lang="en-US" sz="3100" b="1" dirty="0"/>
              <a:t>Meanings of organization and management</a:t>
            </a:r>
            <a:r>
              <a:rPr lang="en-US" dirty="0"/>
              <a:t/>
            </a:r>
            <a:br>
              <a:rPr lang="en-US" dirty="0"/>
            </a:br>
            <a:endParaRPr lang="en-US" dirty="0"/>
          </a:p>
        </p:txBody>
      </p:sp>
      <p:sp>
        <p:nvSpPr>
          <p:cNvPr id="3" name="Content Placeholder 2"/>
          <p:cNvSpPr>
            <a:spLocks noGrp="1"/>
          </p:cNvSpPr>
          <p:nvPr>
            <p:ph idx="1"/>
          </p:nvPr>
        </p:nvSpPr>
        <p:spPr>
          <a:xfrm>
            <a:off x="457200" y="990600"/>
            <a:ext cx="8382000" cy="5638800"/>
          </a:xfrm>
        </p:spPr>
        <p:txBody>
          <a:bodyPr>
            <a:normAutofit fontScale="92500" lnSpcReduction="20000"/>
          </a:bodyPr>
          <a:lstStyle/>
          <a:p>
            <a:r>
              <a:rPr lang="en-US" b="1" dirty="0"/>
              <a:t>Organization</a:t>
            </a:r>
            <a:r>
              <a:rPr lang="en-US" dirty="0"/>
              <a:t> is a social </a:t>
            </a:r>
            <a:r>
              <a:rPr lang="en-US" u="sng" dirty="0">
                <a:hlinkClick r:id="rId2"/>
              </a:rPr>
              <a:t>unit</a:t>
            </a:r>
            <a:r>
              <a:rPr lang="en-US" dirty="0"/>
              <a:t> of people that is </a:t>
            </a:r>
            <a:r>
              <a:rPr lang="en-US" u="sng" dirty="0">
                <a:hlinkClick r:id="rId3"/>
              </a:rPr>
              <a:t>structured</a:t>
            </a:r>
            <a:r>
              <a:rPr lang="en-US" dirty="0"/>
              <a:t> and managed to meet a </a:t>
            </a:r>
            <a:r>
              <a:rPr lang="en-US" u="sng" dirty="0">
                <a:hlinkClick r:id="rId4"/>
              </a:rPr>
              <a:t>need</a:t>
            </a:r>
            <a:r>
              <a:rPr lang="en-US" dirty="0"/>
              <a:t> or to pursue collective </a:t>
            </a:r>
            <a:r>
              <a:rPr lang="en-US" u="sng" dirty="0">
                <a:hlinkClick r:id="rId5"/>
              </a:rPr>
              <a:t>goals</a:t>
            </a:r>
            <a:r>
              <a:rPr lang="en-US" dirty="0" smtClean="0"/>
              <a:t>.</a:t>
            </a:r>
          </a:p>
          <a:p>
            <a:pPr>
              <a:buNone/>
            </a:pPr>
            <a:endParaRPr lang="en-US" dirty="0" smtClean="0"/>
          </a:p>
          <a:p>
            <a:r>
              <a:rPr lang="en-US" dirty="0" smtClean="0"/>
              <a:t> </a:t>
            </a:r>
            <a:r>
              <a:rPr lang="en-US" dirty="0"/>
              <a:t>All organizations have a </a:t>
            </a:r>
            <a:r>
              <a:rPr lang="en-US" u="sng" dirty="0">
                <a:hlinkClick r:id="rId6"/>
              </a:rPr>
              <a:t>management</a:t>
            </a:r>
            <a:r>
              <a:rPr lang="en-US" dirty="0"/>
              <a:t> </a:t>
            </a:r>
            <a:r>
              <a:rPr lang="en-US" u="sng" dirty="0">
                <a:hlinkClick r:id="rId7"/>
              </a:rPr>
              <a:t>structure</a:t>
            </a:r>
            <a:r>
              <a:rPr lang="en-US" dirty="0"/>
              <a:t> that determines </a:t>
            </a:r>
            <a:r>
              <a:rPr lang="en-US" u="sng" dirty="0">
                <a:hlinkClick r:id="rId8"/>
              </a:rPr>
              <a:t>relationships</a:t>
            </a:r>
            <a:r>
              <a:rPr lang="en-US" dirty="0"/>
              <a:t> between the different </a:t>
            </a:r>
            <a:r>
              <a:rPr lang="en-US" u="sng" dirty="0">
                <a:hlinkClick r:id="rId9"/>
              </a:rPr>
              <a:t>activities</a:t>
            </a:r>
            <a:r>
              <a:rPr lang="en-US" dirty="0"/>
              <a:t> and the </a:t>
            </a:r>
            <a:r>
              <a:rPr lang="en-US" u="sng" dirty="0">
                <a:hlinkClick r:id="rId10"/>
              </a:rPr>
              <a:t>members</a:t>
            </a:r>
            <a:r>
              <a:rPr lang="en-US" dirty="0"/>
              <a:t>, and subdivides and </a:t>
            </a:r>
            <a:r>
              <a:rPr lang="en-US" u="sng" dirty="0">
                <a:hlinkClick r:id="rId11"/>
              </a:rPr>
              <a:t>assigns</a:t>
            </a:r>
            <a:r>
              <a:rPr lang="en-US" dirty="0"/>
              <a:t> </a:t>
            </a:r>
            <a:r>
              <a:rPr lang="en-US" u="sng" dirty="0">
                <a:hlinkClick r:id="rId12"/>
              </a:rPr>
              <a:t>roles</a:t>
            </a:r>
            <a:r>
              <a:rPr lang="en-US" dirty="0"/>
              <a:t>, </a:t>
            </a:r>
            <a:r>
              <a:rPr lang="en-US" u="sng" dirty="0">
                <a:hlinkClick r:id="rId13"/>
              </a:rPr>
              <a:t>responsibilities</a:t>
            </a:r>
            <a:r>
              <a:rPr lang="en-US" dirty="0"/>
              <a:t>, and </a:t>
            </a:r>
            <a:r>
              <a:rPr lang="en-US" u="sng" dirty="0">
                <a:hlinkClick r:id="rId14"/>
              </a:rPr>
              <a:t>authority</a:t>
            </a:r>
            <a:r>
              <a:rPr lang="en-US" dirty="0"/>
              <a:t> to carry out different </a:t>
            </a:r>
            <a:r>
              <a:rPr lang="en-US" u="sng" dirty="0" smtClean="0">
                <a:hlinkClick r:id="rId15"/>
              </a:rPr>
              <a:t>tasks</a:t>
            </a:r>
            <a:r>
              <a:rPr lang="en-US" dirty="0" smtClean="0"/>
              <a:t>.</a:t>
            </a:r>
          </a:p>
          <a:p>
            <a:endParaRPr lang="en-US" dirty="0"/>
          </a:p>
          <a:p>
            <a:r>
              <a:rPr lang="en-US" dirty="0" smtClean="0"/>
              <a:t>Organizations </a:t>
            </a:r>
            <a:r>
              <a:rPr lang="en-US" dirty="0"/>
              <a:t>are </a:t>
            </a:r>
            <a:r>
              <a:rPr lang="en-US" u="sng" dirty="0">
                <a:hlinkClick r:id="rId16"/>
              </a:rPr>
              <a:t>open</a:t>
            </a:r>
            <a:r>
              <a:rPr lang="en-US" dirty="0"/>
              <a:t> systems-they affect and are affected by their </a:t>
            </a:r>
            <a:r>
              <a:rPr lang="en-US" u="sng" dirty="0">
                <a:hlinkClick r:id="rId17"/>
              </a:rPr>
              <a:t>environment</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a:t>
            </a:fld>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Elements of Neo-classical Theory</a:t>
            </a:r>
            <a:r>
              <a:rPr lang="en-US" dirty="0" smtClean="0"/>
              <a:t/>
            </a:r>
            <a:br>
              <a:rPr lang="en-US" dirty="0" smtClean="0"/>
            </a:br>
            <a:endParaRPr lang="en-US" dirty="0"/>
          </a:p>
        </p:txBody>
      </p:sp>
      <p:sp>
        <p:nvSpPr>
          <p:cNvPr id="3" name="Content Placeholder 2"/>
          <p:cNvSpPr>
            <a:spLocks noGrp="1"/>
          </p:cNvSpPr>
          <p:nvPr>
            <p:ph idx="1"/>
          </p:nvPr>
        </p:nvSpPr>
        <p:spPr>
          <a:xfrm>
            <a:off x="0" y="609600"/>
            <a:ext cx="8991600" cy="7010400"/>
          </a:xfrm>
        </p:spPr>
        <p:txBody>
          <a:bodyPr>
            <a:normAutofit fontScale="77500" lnSpcReduction="20000"/>
          </a:bodyPr>
          <a:lstStyle/>
          <a:p>
            <a:pPr>
              <a:buNone/>
            </a:pPr>
            <a:r>
              <a:rPr lang="en-US" b="1" dirty="0" smtClean="0"/>
              <a:t>1. </a:t>
            </a:r>
            <a:r>
              <a:rPr lang="en-US" b="1" u="sng" dirty="0" smtClean="0"/>
              <a:t>The Individual</a:t>
            </a:r>
            <a:r>
              <a:rPr lang="en-US" dirty="0" smtClean="0"/>
              <a:t> - Classical theorists neglected individual differences, which the behavioral theorists emphasize individual differences and  advice managers to consider such differences.</a:t>
            </a:r>
          </a:p>
          <a:p>
            <a:pPr>
              <a:buNone/>
            </a:pPr>
            <a:endParaRPr lang="en-US" dirty="0" smtClean="0"/>
          </a:p>
          <a:p>
            <a:pPr>
              <a:buNone/>
            </a:pPr>
            <a:r>
              <a:rPr lang="en-US" dirty="0" smtClean="0"/>
              <a:t>2.  </a:t>
            </a:r>
            <a:r>
              <a:rPr lang="en-US" b="1" u="sng" dirty="0" smtClean="0"/>
              <a:t>The Work-Group</a:t>
            </a:r>
            <a:r>
              <a:rPr lang="en-US" dirty="0" smtClean="0"/>
              <a:t> - an individual in a group develops social works. e.g. </a:t>
            </a:r>
          </a:p>
          <a:p>
            <a:pPr>
              <a:buNone/>
            </a:pPr>
            <a:endParaRPr lang="en-US" sz="2300" dirty="0" smtClean="0"/>
          </a:p>
          <a:p>
            <a:pPr>
              <a:buFont typeface="Wingdings" pitchFamily="2" charset="2"/>
              <a:buChar char="Ø"/>
            </a:pPr>
            <a:r>
              <a:rPr lang="en-US" dirty="0" smtClean="0"/>
              <a:t>Desire to belong, desire to be accepted by and stand well in his work group.</a:t>
            </a:r>
          </a:p>
          <a:p>
            <a:pPr>
              <a:buFont typeface="Wingdings" pitchFamily="2" charset="2"/>
              <a:buChar char="Ø"/>
            </a:pPr>
            <a:endParaRPr lang="en-US" sz="1400" dirty="0" smtClean="0"/>
          </a:p>
          <a:p>
            <a:pPr>
              <a:buFont typeface="Wingdings" pitchFamily="2" charset="2"/>
              <a:buChar char="Ø"/>
            </a:pPr>
            <a:r>
              <a:rPr lang="en-US" dirty="0" smtClean="0"/>
              <a:t>Workers and not isolated, unrelated individuals, rather they are social beings and should be treated as such, by management.</a:t>
            </a:r>
          </a:p>
          <a:p>
            <a:pPr>
              <a:buNone/>
            </a:pPr>
            <a:endParaRPr lang="en-US" sz="1000" dirty="0" smtClean="0"/>
          </a:p>
          <a:p>
            <a:pPr>
              <a:buFont typeface="Wingdings" pitchFamily="2" charset="2"/>
              <a:buChar char="Ø"/>
            </a:pPr>
            <a:r>
              <a:rPr lang="en-US" dirty="0" smtClean="0"/>
              <a:t> The existence of informal organization is natural it can't be denied. </a:t>
            </a:r>
          </a:p>
          <a:p>
            <a:pPr>
              <a:buNone/>
            </a:pPr>
            <a:endParaRPr lang="en-US" sz="500" dirty="0" smtClean="0"/>
          </a:p>
          <a:p>
            <a:pPr>
              <a:buNone/>
            </a:pPr>
            <a:r>
              <a:rPr lang="en-US" b="1" dirty="0" smtClean="0"/>
              <a:t>3.  </a:t>
            </a:r>
            <a:r>
              <a:rPr lang="en-US" b="1" u="sng" dirty="0" smtClean="0"/>
              <a:t>Participative Management</a:t>
            </a:r>
            <a:r>
              <a:rPr lang="en-US" dirty="0" smtClean="0"/>
              <a:t> - They advocated workers participation in management. Allowing workers to participate in decision making as a ways of increasing productivity was considered vital by neoclassical theorists.</a:t>
            </a:r>
          </a:p>
        </p:txBody>
      </p:sp>
      <p:sp>
        <p:nvSpPr>
          <p:cNvPr id="4" name="Slide Number Placeholder 3"/>
          <p:cNvSpPr>
            <a:spLocks noGrp="1"/>
          </p:cNvSpPr>
          <p:nvPr>
            <p:ph type="sldNum" sz="quarter" idx="12"/>
          </p:nvPr>
        </p:nvSpPr>
        <p:spPr/>
        <p:txBody>
          <a:bodyPr/>
          <a:lstStyle/>
          <a:p>
            <a:fld id="{EB49B363-8F6A-4D60-BA5B-86AAE3A0E542}" type="slidenum">
              <a:rPr lang="en-US" smtClean="0"/>
              <a:pPr/>
              <a:t>80</a:t>
            </a:fld>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86800" cy="6629400"/>
          </a:xfrm>
        </p:spPr>
        <p:txBody>
          <a:bodyPr>
            <a:normAutofit/>
          </a:bodyPr>
          <a:lstStyle/>
          <a:p>
            <a:pPr>
              <a:buNone/>
            </a:pPr>
            <a:r>
              <a:rPr lang="en-US" sz="2800" b="1" dirty="0" smtClean="0"/>
              <a:t>Behavioral scientists were interested in such areas</a:t>
            </a:r>
          </a:p>
          <a:p>
            <a:pPr>
              <a:lnSpc>
                <a:spcPct val="150000"/>
              </a:lnSpc>
              <a:buFont typeface="Wingdings" pitchFamily="2" charset="2"/>
              <a:buChar char="v"/>
            </a:pPr>
            <a:r>
              <a:rPr lang="en-US" i="1" dirty="0" smtClean="0"/>
              <a:t>-</a:t>
            </a:r>
            <a:r>
              <a:rPr lang="en-US" sz="2800" i="1" dirty="0" smtClean="0"/>
              <a:t>Organization as social system</a:t>
            </a:r>
            <a:endParaRPr lang="en-US" sz="2800" dirty="0" smtClean="0"/>
          </a:p>
          <a:p>
            <a:pPr>
              <a:lnSpc>
                <a:spcPct val="150000"/>
              </a:lnSpc>
              <a:buFont typeface="Wingdings" pitchFamily="2" charset="2"/>
              <a:buChar char="v"/>
            </a:pPr>
            <a:r>
              <a:rPr lang="en-US" sz="2800" i="1" dirty="0" smtClean="0"/>
              <a:t>- Employee Motivation</a:t>
            </a:r>
            <a:endParaRPr lang="en-US" sz="2800" dirty="0" smtClean="0"/>
          </a:p>
          <a:p>
            <a:pPr>
              <a:lnSpc>
                <a:spcPct val="150000"/>
              </a:lnSpc>
              <a:buFont typeface="Wingdings" pitchFamily="2" charset="2"/>
              <a:buChar char="v"/>
            </a:pPr>
            <a:r>
              <a:rPr lang="en-US" sz="2800" i="1" dirty="0" smtClean="0"/>
              <a:t>- Democratic Leadership</a:t>
            </a:r>
            <a:endParaRPr lang="en-US" sz="2800" dirty="0" smtClean="0"/>
          </a:p>
          <a:p>
            <a:pPr>
              <a:lnSpc>
                <a:spcPct val="150000"/>
              </a:lnSpc>
              <a:buFont typeface="Wingdings" pitchFamily="2" charset="2"/>
              <a:buChar char="v"/>
            </a:pPr>
            <a:r>
              <a:rPr lang="en-US" sz="2800" i="1" dirty="0" smtClean="0"/>
              <a:t>- Two-way communication</a:t>
            </a:r>
            <a:endParaRPr lang="en-US" sz="2800" dirty="0" smtClean="0"/>
          </a:p>
          <a:p>
            <a:pPr>
              <a:lnSpc>
                <a:spcPct val="150000"/>
              </a:lnSpc>
              <a:buFont typeface="Wingdings" pitchFamily="2" charset="2"/>
              <a:buChar char="v"/>
            </a:pPr>
            <a:r>
              <a:rPr lang="en-US" sz="2800" i="1" dirty="0" smtClean="0"/>
              <a:t>- Employee Development</a:t>
            </a:r>
            <a:endParaRPr lang="en-US" sz="2800" dirty="0" smtClean="0"/>
          </a:p>
          <a:p>
            <a:pPr>
              <a:lnSpc>
                <a:spcPct val="150000"/>
              </a:lnSpc>
              <a:buFont typeface="Wingdings" pitchFamily="2" charset="2"/>
              <a:buChar char="v"/>
            </a:pPr>
            <a:r>
              <a:rPr lang="en-US" sz="2800" i="1" dirty="0" smtClean="0"/>
              <a:t>- Group psychology and Attitudes</a:t>
            </a:r>
            <a:endParaRPr lang="en-US" sz="2800" dirty="0" smtClean="0"/>
          </a:p>
          <a:p>
            <a:pPr>
              <a:lnSpc>
                <a:spcPct val="150000"/>
              </a:lnSpc>
              <a:buFont typeface="Wingdings" pitchFamily="2" charset="2"/>
              <a:buChar char="v"/>
            </a:pPr>
            <a:r>
              <a:rPr lang="en-US" sz="2800" i="1" dirty="0" smtClean="0"/>
              <a:t>- Human Importance in Machine system.</a:t>
            </a:r>
            <a:endParaRPr lang="en-US" sz="2800" dirty="0" smtClean="0"/>
          </a:p>
          <a:p>
            <a:pPr>
              <a:lnSpc>
                <a:spcPct val="150000"/>
              </a:lnSpc>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81</a:t>
            </a:fld>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3600" b="1" dirty="0" smtClean="0"/>
              <a:t>Contribution</a:t>
            </a:r>
            <a:r>
              <a:rPr lang="en-US" dirty="0" smtClean="0"/>
              <a:t/>
            </a:r>
            <a:br>
              <a:rPr lang="en-US" dirty="0" smtClean="0"/>
            </a:br>
            <a:endParaRPr lang="en-US" dirty="0"/>
          </a:p>
        </p:txBody>
      </p:sp>
      <p:sp>
        <p:nvSpPr>
          <p:cNvPr id="3" name="Content Placeholder 2"/>
          <p:cNvSpPr>
            <a:spLocks noGrp="1"/>
          </p:cNvSpPr>
          <p:nvPr>
            <p:ph idx="1"/>
          </p:nvPr>
        </p:nvSpPr>
        <p:spPr>
          <a:xfrm>
            <a:off x="152400" y="762000"/>
            <a:ext cx="8991600" cy="6096000"/>
          </a:xfrm>
        </p:spPr>
        <p:txBody>
          <a:bodyPr>
            <a:normAutofit/>
          </a:bodyPr>
          <a:lstStyle/>
          <a:p>
            <a:r>
              <a:rPr lang="en-US" dirty="0" smtClean="0"/>
              <a:t>Advanced our understanding of management by emphasizing the importance of the individual with in the organization – an element ignored by writers in the classical school.</a:t>
            </a:r>
          </a:p>
          <a:p>
            <a:pPr>
              <a:buNone/>
            </a:pPr>
            <a:endParaRPr lang="en-US" dirty="0" smtClean="0"/>
          </a:p>
          <a:p>
            <a:r>
              <a:rPr lang="en-US" dirty="0" smtClean="0"/>
              <a:t> That are s</a:t>
            </a:r>
            <a:r>
              <a:rPr lang="en-US" i="1" dirty="0" smtClean="0"/>
              <a:t>ocial needs of individuals, group processes, and subordinate – superior relations were all identified </a:t>
            </a:r>
            <a:r>
              <a:rPr lang="en-US" dirty="0" smtClean="0"/>
              <a:t>as integral components to the practice of management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82</a:t>
            </a:fld>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Limitation</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lstStyle/>
          <a:p>
            <a:r>
              <a:rPr lang="en-US" dirty="0" smtClean="0"/>
              <a:t>They did not completely resolve issues concerning the nature of the individual.</a:t>
            </a:r>
          </a:p>
          <a:p>
            <a:pPr>
              <a:buNone/>
            </a:pPr>
            <a:endParaRPr lang="en-US" dirty="0" smtClean="0"/>
          </a:p>
          <a:p>
            <a:pPr lvl="0"/>
            <a:r>
              <a:rPr lang="en-US" dirty="0" smtClean="0"/>
              <a:t>The psychological and social dimensions of the individual only partially explain organizational out comes and</a:t>
            </a:r>
          </a:p>
          <a:p>
            <a:pPr lvl="0"/>
            <a:endParaRPr lang="en-US" dirty="0" smtClean="0"/>
          </a:p>
          <a:p>
            <a:pPr lvl="0"/>
            <a:r>
              <a:rPr lang="en-US" dirty="0" smtClean="0"/>
              <a:t> Constitute only a part of the larger and more complex managerial picture.</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83</a:t>
            </a:fld>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b="1" u="sng" dirty="0" smtClean="0"/>
          </a:p>
          <a:p>
            <a:pPr>
              <a:buNone/>
            </a:pPr>
            <a:endParaRPr lang="en-US" b="1" u="sng" dirty="0" smtClean="0"/>
          </a:p>
          <a:p>
            <a:pPr algn="ctr">
              <a:buNone/>
            </a:pPr>
            <a:r>
              <a:rPr lang="en-US" sz="3600" b="1" dirty="0" smtClean="0"/>
              <a:t>2.4 Quantitative Approach</a:t>
            </a:r>
            <a:endParaRPr lang="en-US" sz="3600"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84</a:t>
            </a:fld>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86800" cy="7239000"/>
          </a:xfrm>
        </p:spPr>
        <p:txBody>
          <a:bodyPr>
            <a:normAutofit fontScale="77500" lnSpcReduction="20000"/>
          </a:bodyPr>
          <a:lstStyle/>
          <a:p>
            <a:r>
              <a:rPr lang="en-US" dirty="0" smtClean="0"/>
              <a:t>This theory of management can also be called management science or mathematical operations research approach.</a:t>
            </a:r>
          </a:p>
          <a:p>
            <a:pPr>
              <a:buNone/>
            </a:pPr>
            <a:endParaRPr lang="en-US" dirty="0" smtClean="0"/>
          </a:p>
          <a:p>
            <a:r>
              <a:rPr lang="en-US" dirty="0" smtClean="0"/>
              <a:t> It tries to offer systematic analysis and solutions to many complex problems faced by management. </a:t>
            </a:r>
          </a:p>
          <a:p>
            <a:pPr>
              <a:buNone/>
            </a:pPr>
            <a:endParaRPr lang="en-US" dirty="0" smtClean="0"/>
          </a:p>
          <a:p>
            <a:r>
              <a:rPr lang="en-US" dirty="0" smtClean="0"/>
              <a:t>New mathematical models and statistical tools are applied in the field of management, particularly in decision making on complex problems. </a:t>
            </a:r>
          </a:p>
          <a:p>
            <a:pPr>
              <a:buNone/>
            </a:pPr>
            <a:endParaRPr lang="en-US" sz="500" dirty="0" smtClean="0"/>
          </a:p>
          <a:p>
            <a:r>
              <a:rPr lang="en-US" dirty="0" smtClean="0"/>
              <a:t>Some of the quantitative models suggested are:</a:t>
            </a:r>
          </a:p>
          <a:p>
            <a:pPr lvl="0"/>
            <a:r>
              <a:rPr lang="en-US" b="1" dirty="0" smtClean="0"/>
              <a:t>Linear Programming </a:t>
            </a:r>
            <a:r>
              <a:rPr lang="en-US" dirty="0" smtClean="0"/>
              <a:t>– Technique managers use for resource allocation choices.</a:t>
            </a:r>
          </a:p>
          <a:p>
            <a:pPr lvl="0"/>
            <a:r>
              <a:rPr lang="en-US" b="1" dirty="0" smtClean="0"/>
              <a:t>Critical path method </a:t>
            </a:r>
            <a:r>
              <a:rPr lang="en-US" dirty="0" smtClean="0"/>
              <a:t>– Technique used by manager for work scheduling.</a:t>
            </a:r>
            <a:endParaRPr lang="en-US" b="1" dirty="0" smtClean="0"/>
          </a:p>
          <a:p>
            <a:pPr lvl="0"/>
            <a:r>
              <a:rPr lang="en-US" b="1" dirty="0" smtClean="0"/>
              <a:t>Economic –Order-Quantity Model </a:t>
            </a:r>
            <a:r>
              <a:rPr lang="en-US" dirty="0" smtClean="0"/>
              <a:t>– Technique used to determine the optimum inventory levels a firm should maintain.</a:t>
            </a:r>
          </a:p>
          <a:p>
            <a:pPr lvl="0"/>
            <a:r>
              <a:rPr lang="en-US" b="1" dirty="0" smtClean="0"/>
              <a:t>Queuing (waiting) live theory)</a:t>
            </a:r>
          </a:p>
          <a:p>
            <a:pPr lvl="0"/>
            <a:r>
              <a:rPr lang="en-US" b="1" dirty="0" smtClean="0"/>
              <a:t>Probability Theory     </a:t>
            </a:r>
            <a:r>
              <a:rPr lang="en-US" dirty="0" smtClean="0"/>
              <a:t>Etc.</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85</a:t>
            </a:fld>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934200"/>
          </a:xfrm>
        </p:spPr>
        <p:txBody>
          <a:bodyPr>
            <a:normAutofit fontScale="77500" lnSpcReduction="20000"/>
          </a:bodyPr>
          <a:lstStyle/>
          <a:p>
            <a:r>
              <a:rPr lang="en-US" dirty="0" smtClean="0"/>
              <a:t>Quantitative approach helps to solve many managerial problems: such as</a:t>
            </a:r>
          </a:p>
          <a:p>
            <a:pPr lvl="0">
              <a:buFont typeface="Wingdings" pitchFamily="2" charset="2"/>
              <a:buChar char="v"/>
            </a:pPr>
            <a:r>
              <a:rPr lang="en-US" i="1" dirty="0" smtClean="0"/>
              <a:t>Production /work scheduling</a:t>
            </a:r>
            <a:endParaRPr lang="en-US" dirty="0" smtClean="0"/>
          </a:p>
          <a:p>
            <a:pPr lvl="0">
              <a:buFont typeface="Wingdings" pitchFamily="2" charset="2"/>
              <a:buChar char="v"/>
            </a:pPr>
            <a:r>
              <a:rPr lang="en-US" i="1" dirty="0" smtClean="0"/>
              <a:t>Inventory control</a:t>
            </a:r>
            <a:endParaRPr lang="en-US" dirty="0" smtClean="0"/>
          </a:p>
          <a:p>
            <a:pPr lvl="0">
              <a:buFont typeface="Wingdings" pitchFamily="2" charset="2"/>
              <a:buChar char="v"/>
            </a:pPr>
            <a:r>
              <a:rPr lang="en-US" i="1" dirty="0" smtClean="0"/>
              <a:t>Replacement of capital equipment</a:t>
            </a:r>
            <a:endParaRPr lang="en-US" dirty="0" smtClean="0"/>
          </a:p>
          <a:p>
            <a:pPr lvl="0">
              <a:buFont typeface="Wingdings" pitchFamily="2" charset="2"/>
              <a:buChar char="v"/>
            </a:pPr>
            <a:r>
              <a:rPr lang="en-US" i="1" dirty="0" smtClean="0"/>
              <a:t>Resource avocation choices   etc.</a:t>
            </a:r>
          </a:p>
          <a:p>
            <a:pPr lvl="0">
              <a:buNone/>
            </a:pPr>
            <a:endParaRPr lang="en-US" dirty="0" smtClean="0"/>
          </a:p>
          <a:p>
            <a:r>
              <a:rPr lang="en-US" dirty="0" smtClean="0"/>
              <a:t>The above problems are often solved with the help of operation techniques and computers. </a:t>
            </a:r>
          </a:p>
          <a:p>
            <a:endParaRPr lang="en-US" dirty="0" smtClean="0"/>
          </a:p>
          <a:p>
            <a:r>
              <a:rPr lang="en-US" dirty="0" smtClean="0"/>
              <a:t>As management is multidisciplinary field, different field of study such as mathematics, statistics, economics, etc. have contributed to the development and application of the quantitative approach to management.</a:t>
            </a:r>
          </a:p>
          <a:p>
            <a:r>
              <a:rPr lang="en-US" dirty="0" smtClean="0"/>
              <a:t>In general, management science represents the use of scientific methods to facilitate managerial planning and decision making.</a:t>
            </a:r>
          </a:p>
          <a:p>
            <a:endParaRPr lang="en-US" dirty="0" smtClean="0"/>
          </a:p>
          <a:p>
            <a:r>
              <a:rPr lang="en-US" dirty="0" smtClean="0"/>
              <a:t>However, quantitative approaches to management are limited to their usefulness. They can't take final decision. </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86</a:t>
            </a:fld>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0"/>
            <a:ext cx="9144000" cy="4906963"/>
          </a:xfrm>
        </p:spPr>
        <p:txBody>
          <a:bodyPr/>
          <a:lstStyle/>
          <a:p>
            <a:pPr>
              <a:buNone/>
            </a:pPr>
            <a:endParaRPr lang="en-US" b="1" dirty="0" smtClean="0"/>
          </a:p>
          <a:p>
            <a:pPr>
              <a:buNone/>
            </a:pPr>
            <a:endParaRPr lang="en-US" b="1" dirty="0" smtClean="0"/>
          </a:p>
          <a:p>
            <a:pPr>
              <a:buNone/>
            </a:pPr>
            <a:r>
              <a:rPr lang="en-US" sz="3600" b="1" dirty="0" smtClean="0"/>
              <a:t>  2.5 Contemporary theories of management</a:t>
            </a:r>
            <a:endParaRPr lang="en-US" sz="3600"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87</a:t>
            </a:fld>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763000" cy="6858000"/>
          </a:xfrm>
        </p:spPr>
        <p:txBody>
          <a:bodyPr>
            <a:normAutofit fontScale="70000" lnSpcReduction="20000"/>
          </a:bodyPr>
          <a:lstStyle/>
          <a:p>
            <a:pPr>
              <a:buNone/>
            </a:pPr>
            <a:r>
              <a:rPr lang="en-US" b="1" u="sng" dirty="0" smtClean="0"/>
              <a:t>2.5.1 The Systems Approach:-</a:t>
            </a:r>
            <a:endParaRPr lang="en-US" dirty="0" smtClean="0"/>
          </a:p>
          <a:p>
            <a:r>
              <a:rPr lang="en-US" dirty="0" smtClean="0"/>
              <a:t>During recent years, many management scholars and writers have emphasized the systems approach to the study and analysis of management.</a:t>
            </a:r>
          </a:p>
          <a:p>
            <a:pPr>
              <a:buNone/>
            </a:pPr>
            <a:endParaRPr lang="en-US" dirty="0" smtClean="0"/>
          </a:p>
          <a:p>
            <a:r>
              <a:rPr lang="en-US" dirty="0" smtClean="0"/>
              <a:t>A </a:t>
            </a:r>
            <a:r>
              <a:rPr lang="en-US" b="1" dirty="0" smtClean="0"/>
              <a:t>SYSTEM </a:t>
            </a:r>
            <a:r>
              <a:rPr lang="en-US" dirty="0" smtClean="0"/>
              <a:t>is essentially a set or assemblage of things interconnected, interdependent, (so as to form a complex unit with a purpose :) things that form a complex unity.</a:t>
            </a:r>
          </a:p>
          <a:p>
            <a:pPr>
              <a:buNone/>
            </a:pPr>
            <a:endParaRPr lang="en-US" dirty="0" smtClean="0"/>
          </a:p>
          <a:p>
            <a:r>
              <a:rPr lang="en-US" dirty="0" smtClean="0"/>
              <a:t> It consists of two or more parts, subsets, elements, and interacting together in order to form a whole. </a:t>
            </a:r>
          </a:p>
          <a:p>
            <a:pPr>
              <a:buNone/>
            </a:pPr>
            <a:endParaRPr lang="en-US" dirty="0" smtClean="0"/>
          </a:p>
          <a:p>
            <a:r>
              <a:rPr lang="en-US" dirty="0" smtClean="0"/>
              <a:t>A system has its boundaries, which it keeps its identity.</a:t>
            </a:r>
          </a:p>
          <a:p>
            <a:r>
              <a:rPr lang="en-US" dirty="0" smtClean="0"/>
              <a:t>These things may be physical such as parts of an automobile, they may be biological such as like components of human body;</a:t>
            </a:r>
          </a:p>
          <a:p>
            <a:pPr>
              <a:buNone/>
            </a:pPr>
            <a:endParaRPr lang="en-US" dirty="0" smtClean="0"/>
          </a:p>
          <a:p>
            <a:r>
              <a:rPr lang="en-US" dirty="0" smtClean="0"/>
              <a:t> they may be theoretical, as is a set of concepts principles, theory, and techniques in an area such as managing.</a:t>
            </a:r>
          </a:p>
          <a:p>
            <a:pPr>
              <a:buNone/>
            </a:pPr>
            <a:endParaRPr lang="en-US" dirty="0" smtClean="0"/>
          </a:p>
          <a:p>
            <a:r>
              <a:rPr lang="en-US" dirty="0" smtClean="0"/>
              <a:t> All systems perhaps except the universe, interact with, and influenced their environments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88</a:t>
            </a:fld>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lnSpcReduction="10000"/>
          </a:bodyPr>
          <a:lstStyle/>
          <a:p>
            <a:pPr>
              <a:buNone/>
            </a:pPr>
            <a:r>
              <a:rPr lang="en-US" b="1" dirty="0" smtClean="0"/>
              <a:t>Key concepts in systems approach:</a:t>
            </a:r>
          </a:p>
          <a:p>
            <a:pPr marL="571500" indent="-571500">
              <a:buAutoNum type="romanLcParenBoth"/>
            </a:pPr>
            <a:r>
              <a:rPr lang="en-US" b="1" u="sng" dirty="0" smtClean="0"/>
              <a:t>Synergy:-</a:t>
            </a:r>
            <a:r>
              <a:rPr lang="en-US" dirty="0" smtClean="0"/>
              <a:t> tells us that the whole is more than the sum of its parts.</a:t>
            </a:r>
          </a:p>
          <a:p>
            <a:pPr marL="571500" indent="-571500">
              <a:buFontTx/>
              <a:buChar char="-"/>
            </a:pPr>
            <a:r>
              <a:rPr lang="en-US" dirty="0" smtClean="0"/>
              <a:t>a system can be open or closed.</a:t>
            </a:r>
          </a:p>
          <a:p>
            <a:pPr marL="571500" indent="-571500">
              <a:buNone/>
            </a:pPr>
            <a:endParaRPr lang="en-US" dirty="0" smtClean="0"/>
          </a:p>
          <a:p>
            <a:pPr>
              <a:buNone/>
            </a:pPr>
            <a:r>
              <a:rPr lang="en-US" dirty="0" smtClean="0"/>
              <a:t>(ii) </a:t>
            </a:r>
            <a:r>
              <a:rPr lang="en-US" b="1" u="sng" dirty="0" smtClean="0"/>
              <a:t>Open system:-</a:t>
            </a:r>
            <a:r>
              <a:rPr lang="en-US" dirty="0" smtClean="0"/>
              <a:t> a system interacting with the environment</a:t>
            </a:r>
          </a:p>
          <a:p>
            <a:pPr>
              <a:buNone/>
            </a:pPr>
            <a:endParaRPr lang="en-US" dirty="0" smtClean="0"/>
          </a:p>
          <a:p>
            <a:pPr marL="571500" indent="-571500">
              <a:buAutoNum type="romanLcParenBoth" startAt="3"/>
            </a:pPr>
            <a:r>
              <a:rPr lang="en-US" b="1" u="sng" dirty="0" smtClean="0"/>
              <a:t>Closed system:-</a:t>
            </a:r>
            <a:r>
              <a:rPr lang="en-US" u="sng" dirty="0" smtClean="0"/>
              <a:t> </a:t>
            </a:r>
            <a:r>
              <a:rPr lang="en-US" dirty="0" smtClean="0"/>
              <a:t>a system that does not interact with the environment.</a:t>
            </a:r>
          </a:p>
          <a:p>
            <a:pPr marL="571500" indent="-571500">
              <a:buAutoNum type="romanLcParenBoth" startAt="3"/>
            </a:pPr>
            <a:endParaRPr lang="en-US" dirty="0" smtClean="0"/>
          </a:p>
          <a:p>
            <a:pPr marL="571500" indent="-571500">
              <a:buAutoNum type="romanLcParenBoth" startAt="3"/>
            </a:pPr>
            <a:r>
              <a:rPr lang="en-US" dirty="0" smtClean="0"/>
              <a:t>Any system, probably with the exception of the universe, is the subset of another larger system.</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89</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sz="3200" b="1" dirty="0" smtClean="0"/>
              <a:t>Management</a:t>
            </a:r>
            <a:endParaRPr lang="en-US" sz="3200" b="1" dirty="0"/>
          </a:p>
        </p:txBody>
      </p:sp>
      <p:sp>
        <p:nvSpPr>
          <p:cNvPr id="3" name="Content Placeholder 2"/>
          <p:cNvSpPr>
            <a:spLocks noGrp="1"/>
          </p:cNvSpPr>
          <p:nvPr>
            <p:ph idx="1"/>
          </p:nvPr>
        </p:nvSpPr>
        <p:spPr>
          <a:xfrm>
            <a:off x="457200" y="685800"/>
            <a:ext cx="8229600" cy="6172200"/>
          </a:xfrm>
        </p:spPr>
        <p:txBody>
          <a:bodyPr>
            <a:normAutofit fontScale="92500"/>
          </a:bodyPr>
          <a:lstStyle/>
          <a:p>
            <a:r>
              <a:rPr lang="en-US" dirty="0" smtClean="0"/>
              <a:t>There </a:t>
            </a:r>
            <a:r>
              <a:rPr lang="en-US" dirty="0"/>
              <a:t>is no one universally accepted definition of management. </a:t>
            </a:r>
            <a:r>
              <a:rPr lang="en-US" dirty="0" smtClean="0"/>
              <a:t>This is because</a:t>
            </a:r>
            <a:r>
              <a:rPr lang="en-US" dirty="0"/>
              <a:t>,</a:t>
            </a:r>
          </a:p>
          <a:p>
            <a:pPr>
              <a:buNone/>
            </a:pPr>
            <a:r>
              <a:rPr lang="en-US" dirty="0"/>
              <a:t> (</a:t>
            </a:r>
            <a:r>
              <a:rPr lang="en-US" dirty="0" err="1"/>
              <a:t>i</a:t>
            </a:r>
            <a:r>
              <a:rPr lang="en-US" dirty="0"/>
              <a:t>) </a:t>
            </a:r>
            <a:r>
              <a:rPr lang="en-US" dirty="0" smtClean="0"/>
              <a:t>Management </a:t>
            </a:r>
            <a:r>
              <a:rPr lang="en-US" dirty="0"/>
              <a:t>as a discipline is recent in origin: management as a field of study is too young, to develop.</a:t>
            </a:r>
          </a:p>
          <a:p>
            <a:pPr>
              <a:buNone/>
            </a:pPr>
            <a:r>
              <a:rPr lang="en-US" dirty="0"/>
              <a:t>(ii) </a:t>
            </a:r>
            <a:r>
              <a:rPr lang="en-US" dirty="0" smtClean="0"/>
              <a:t>Management </a:t>
            </a:r>
            <a:r>
              <a:rPr lang="en-US" dirty="0"/>
              <a:t>is so broad that it is difficult to encompass all of its aspects in a single definition.</a:t>
            </a:r>
          </a:p>
          <a:p>
            <a:pPr>
              <a:buNone/>
            </a:pPr>
            <a:r>
              <a:rPr lang="en-US" dirty="0"/>
              <a:t>(iii) There are different approaches to management, definitions change as the environment changes</a:t>
            </a:r>
            <a:r>
              <a:rPr lang="en-US" dirty="0" smtClean="0"/>
              <a:t>.</a:t>
            </a:r>
          </a:p>
          <a:p>
            <a:pPr>
              <a:buNone/>
            </a:pPr>
            <a:r>
              <a:rPr lang="en-US" dirty="0" smtClean="0"/>
              <a:t>The </a:t>
            </a:r>
            <a:r>
              <a:rPr lang="en-US" dirty="0"/>
              <a:t>environment of an organization change because of changes in political, economic, social, ethical</a:t>
            </a:r>
            <a:r>
              <a:rPr lang="en-US" dirty="0" smtClean="0"/>
              <a:t>, environment changes etc .</a:t>
            </a:r>
            <a:endParaRPr lang="en-US" dirty="0"/>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a:t>
            </a:fld>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77500" lnSpcReduction="20000"/>
          </a:bodyPr>
          <a:lstStyle/>
          <a:p>
            <a:pPr>
              <a:buNone/>
            </a:pPr>
            <a:r>
              <a:rPr lang="en-US" b="1" dirty="0" smtClean="0"/>
              <a:t>Contribution of systems approach</a:t>
            </a:r>
          </a:p>
          <a:p>
            <a:pPr lvl="0"/>
            <a:r>
              <a:rPr lang="en-US" dirty="0" smtClean="0"/>
              <a:t>It calls attention to the dynamic and interrelated nature of organizations and the mgt. of task.</a:t>
            </a:r>
          </a:p>
          <a:p>
            <a:pPr lvl="0">
              <a:buNone/>
            </a:pPr>
            <a:endParaRPr lang="en-US" dirty="0" smtClean="0"/>
          </a:p>
          <a:p>
            <a:pPr lvl="0">
              <a:buNone/>
            </a:pPr>
            <a:endParaRPr lang="en-US" dirty="0" smtClean="0"/>
          </a:p>
          <a:p>
            <a:pPr lvl="0"/>
            <a:r>
              <a:rPr lang="en-US" dirty="0" smtClean="0"/>
              <a:t>It provides a framework within which we can plan actions and anticipate both immediate and far-reaching consequences</a:t>
            </a:r>
          </a:p>
          <a:p>
            <a:pPr lvl="0"/>
            <a:endParaRPr lang="en-US" dirty="0" smtClean="0"/>
          </a:p>
          <a:p>
            <a:pPr lvl="0">
              <a:buNone/>
            </a:pPr>
            <a:endParaRPr lang="en-US" sz="1300" dirty="0" smtClean="0"/>
          </a:p>
          <a:p>
            <a:pPr lvl="0"/>
            <a:r>
              <a:rPr lang="en-US" dirty="0" smtClean="0"/>
              <a:t>With a systems perspective, general managers can more easily maintain a balance between the needs of the various parts of the enterprise and The needs and goals of the firm as a whole.</a:t>
            </a:r>
          </a:p>
          <a:p>
            <a:pPr lvl="0">
              <a:buNone/>
            </a:pPr>
            <a:endParaRPr lang="en-US" dirty="0" smtClean="0"/>
          </a:p>
          <a:p>
            <a:pPr lvl="0"/>
            <a:r>
              <a:rPr lang="en-US" dirty="0" smtClean="0"/>
              <a:t>The needs of the various parts of the enterprise and the needs and goals of the firm as a whole.</a:t>
            </a:r>
          </a:p>
          <a:p>
            <a:pPr lvl="0">
              <a:buNone/>
            </a:pPr>
            <a:endParaRPr lang="en-US" dirty="0" smtClean="0"/>
          </a:p>
          <a:p>
            <a:r>
              <a:rPr lang="en-US" dirty="0" smtClean="0"/>
              <a:t>The systems approach to management attempts to view the organization as a unified, purposeful system composed of interrelated parts.</a:t>
            </a:r>
          </a:p>
          <a:p>
            <a:endParaRPr lang="en-US" dirty="0"/>
          </a:p>
        </p:txBody>
      </p:sp>
      <p:sp>
        <p:nvSpPr>
          <p:cNvPr id="4" name="Slide Number Placeholder 3"/>
          <p:cNvSpPr>
            <a:spLocks noGrp="1"/>
          </p:cNvSpPr>
          <p:nvPr>
            <p:ph type="sldNum" sz="quarter" idx="12"/>
          </p:nvPr>
        </p:nvSpPr>
        <p:spPr/>
        <p:txBody>
          <a:bodyPr/>
          <a:lstStyle/>
          <a:p>
            <a:endParaRPr lang="en-US" dirty="0" smtClean="0"/>
          </a:p>
          <a:p>
            <a:fld id="{EB49B363-8F6A-4D60-BA5B-86AAE3A0E542}" type="slidenum">
              <a:rPr lang="en-US" smtClean="0"/>
              <a:pPr/>
              <a:t>90</a:t>
            </a:fld>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algn="ctr">
              <a:buNone/>
            </a:pPr>
            <a:r>
              <a:rPr lang="en-US" b="1" u="sng" dirty="0" smtClean="0"/>
              <a:t>2.5.2 The Contingency Approach</a:t>
            </a:r>
            <a:endParaRPr lang="en-US" dirty="0" smtClean="0"/>
          </a:p>
          <a:p>
            <a:r>
              <a:rPr lang="en-US" dirty="0" smtClean="0"/>
              <a:t>The basic idea of the contingency approach is that there is no one best way of managing planning, organizing, staffing, leading and controlling)</a:t>
            </a:r>
          </a:p>
          <a:p>
            <a:endParaRPr lang="en-US" dirty="0" smtClean="0"/>
          </a:p>
          <a:p>
            <a:pPr>
              <a:buNone/>
            </a:pPr>
            <a:endParaRPr lang="en-US" dirty="0" smtClean="0"/>
          </a:p>
          <a:p>
            <a:r>
              <a:rPr lang="en-US" dirty="0" smtClean="0"/>
              <a:t> Rather, manages must find different ways to fit different situations, method highly effective in one situation may not work in other situations. </a:t>
            </a:r>
          </a:p>
          <a:p>
            <a:endParaRPr lang="en-US" dirty="0" smtClean="0"/>
          </a:p>
          <a:p>
            <a:pPr>
              <a:buNone/>
            </a:pPr>
            <a:endParaRPr lang="en-US" dirty="0" smtClean="0"/>
          </a:p>
          <a:p>
            <a:r>
              <a:rPr lang="en-US" dirty="0" smtClean="0"/>
              <a:t>The contingency approach seeks to match different situations with different management methods.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91</a:t>
            </a:fld>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382000" cy="4525963"/>
          </a:xfrm>
        </p:spPr>
        <p:txBody>
          <a:bodyPr/>
          <a:lstStyle/>
          <a:p>
            <a:pPr algn="ctr">
              <a:buNone/>
            </a:pPr>
            <a:endParaRPr lang="en-US" b="1" dirty="0" smtClean="0"/>
          </a:p>
          <a:p>
            <a:pPr algn="ctr">
              <a:buNone/>
            </a:pPr>
            <a:r>
              <a:rPr lang="en-US" b="1" dirty="0" smtClean="0"/>
              <a:t>Chapter Three</a:t>
            </a:r>
          </a:p>
          <a:p>
            <a:pPr algn="ctr">
              <a:buNone/>
            </a:pPr>
            <a:endParaRPr lang="en-US" b="1" dirty="0" smtClean="0"/>
          </a:p>
          <a:p>
            <a:pPr algn="ctr">
              <a:buNone/>
            </a:pPr>
            <a:r>
              <a:rPr lang="en-US" b="1" dirty="0" smtClean="0"/>
              <a:t>Planning Function of Management</a:t>
            </a:r>
            <a:endParaRPr lang="en-US" dirty="0" smtClean="0"/>
          </a:p>
          <a:p>
            <a:pPr algn="ct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92</a:t>
            </a:fld>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553200"/>
          </a:xfrm>
        </p:spPr>
        <p:txBody>
          <a:bodyPr>
            <a:normAutofit fontScale="77500" lnSpcReduction="20000"/>
          </a:bodyPr>
          <a:lstStyle/>
          <a:p>
            <a:pPr>
              <a:buNone/>
            </a:pPr>
            <a:r>
              <a:rPr lang="en-US" b="1" dirty="0" smtClean="0"/>
              <a:t>3.1. Nature &amp; purpose of planning</a:t>
            </a:r>
            <a:endParaRPr lang="en-US" dirty="0" smtClean="0"/>
          </a:p>
          <a:p>
            <a:r>
              <a:rPr lang="en-US" dirty="0" smtClean="0"/>
              <a:t>Every human activity is undertaken with their, to achieve something following planning.</a:t>
            </a:r>
          </a:p>
          <a:p>
            <a:pPr>
              <a:buNone/>
            </a:pPr>
            <a:endParaRPr lang="en-US" dirty="0" smtClean="0"/>
          </a:p>
          <a:p>
            <a:r>
              <a:rPr lang="en-US" dirty="0" smtClean="0"/>
              <a:t> Since man is gifted with the </a:t>
            </a:r>
            <a:r>
              <a:rPr lang="en-US" dirty="0" smtClean="0">
                <a:solidFill>
                  <a:srgbClr val="FF0000"/>
                </a:solidFill>
              </a:rPr>
              <a:t>power of reasoning</a:t>
            </a:r>
            <a:r>
              <a:rPr lang="en-US" dirty="0" smtClean="0"/>
              <a:t>, he rarely does anything without weighing the consequences of his action.</a:t>
            </a:r>
          </a:p>
          <a:p>
            <a:pPr>
              <a:buNone/>
            </a:pPr>
            <a:endParaRPr lang="en-US" dirty="0" smtClean="0"/>
          </a:p>
          <a:p>
            <a:pPr>
              <a:buNone/>
            </a:pPr>
            <a:r>
              <a:rPr lang="en-US" dirty="0" smtClean="0"/>
              <a:t>- The head of a family plans his expenditure </a:t>
            </a:r>
          </a:p>
          <a:p>
            <a:pPr>
              <a:buNone/>
            </a:pPr>
            <a:r>
              <a:rPr lang="en-US" dirty="0" smtClean="0"/>
              <a:t>- The housewife plans here daily chores, </a:t>
            </a:r>
          </a:p>
          <a:p>
            <a:pPr>
              <a:buNone/>
            </a:pPr>
            <a:r>
              <a:rPr lang="en-US" dirty="0" smtClean="0"/>
              <a:t>- The students plan their studies</a:t>
            </a:r>
          </a:p>
          <a:p>
            <a:pPr>
              <a:buFontTx/>
              <a:buChar char="-"/>
            </a:pPr>
            <a:r>
              <a:rPr lang="en-US" dirty="0" smtClean="0"/>
              <a:t>Instructors plan their lecture work, etc</a:t>
            </a:r>
          </a:p>
          <a:p>
            <a:pPr>
              <a:buFontTx/>
              <a:buChar char="-"/>
            </a:pPr>
            <a:endParaRPr lang="en-US" dirty="0" smtClean="0"/>
          </a:p>
          <a:p>
            <a:r>
              <a:rPr lang="en-US" dirty="0" smtClean="0"/>
              <a:t>In the field of business, the need for </a:t>
            </a:r>
            <a:r>
              <a:rPr lang="en-US" dirty="0" smtClean="0">
                <a:solidFill>
                  <a:srgbClr val="FF0000"/>
                </a:solidFill>
              </a:rPr>
              <a:t>planning is all the greater. </a:t>
            </a:r>
          </a:p>
          <a:p>
            <a:endParaRPr lang="en-US" dirty="0" smtClean="0"/>
          </a:p>
          <a:p>
            <a:r>
              <a:rPr lang="en-US" dirty="0" smtClean="0"/>
              <a:t>This is because of ever-growing competition, frequent fluctuations in demand, discovery of new products.</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93</a:t>
            </a:fld>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839200" cy="6324600"/>
          </a:xfrm>
        </p:spPr>
        <p:txBody>
          <a:bodyPr>
            <a:normAutofit fontScale="77500" lnSpcReduction="20000"/>
          </a:bodyPr>
          <a:lstStyle/>
          <a:p>
            <a:r>
              <a:rPr lang="en-US" dirty="0" smtClean="0"/>
              <a:t>Planning is an activity, which is </a:t>
            </a:r>
            <a:r>
              <a:rPr lang="en-US" dirty="0" smtClean="0">
                <a:solidFill>
                  <a:srgbClr val="FF0000"/>
                </a:solidFill>
              </a:rPr>
              <a:t>performed before any action is taken.</a:t>
            </a:r>
          </a:p>
          <a:p>
            <a:endParaRPr lang="en-US" dirty="0" smtClean="0"/>
          </a:p>
          <a:p>
            <a:pPr>
              <a:buNone/>
            </a:pPr>
            <a:endParaRPr lang="en-US" dirty="0" smtClean="0"/>
          </a:p>
          <a:p>
            <a:r>
              <a:rPr lang="en-US" dirty="0" smtClean="0"/>
              <a:t> Thus, it is </a:t>
            </a:r>
            <a:r>
              <a:rPr lang="en-US" dirty="0" smtClean="0">
                <a:solidFill>
                  <a:srgbClr val="FF0000"/>
                </a:solidFill>
              </a:rPr>
              <a:t>anticipatory decision making a process and improves performance</a:t>
            </a:r>
            <a:r>
              <a:rPr lang="en-US" dirty="0" smtClean="0"/>
              <a:t>.</a:t>
            </a:r>
          </a:p>
          <a:p>
            <a:pPr>
              <a:buNone/>
            </a:pPr>
            <a:endParaRPr lang="en-US" dirty="0" smtClean="0"/>
          </a:p>
          <a:p>
            <a:r>
              <a:rPr lang="en-US" dirty="0" smtClean="0"/>
              <a:t> Planning allows </a:t>
            </a:r>
            <a:r>
              <a:rPr lang="en-US" dirty="0" smtClean="0">
                <a:solidFill>
                  <a:srgbClr val="FF0000"/>
                </a:solidFill>
              </a:rPr>
              <a:t>integrated, consistent and purposeful </a:t>
            </a:r>
            <a:r>
              <a:rPr lang="en-US" dirty="0" smtClean="0"/>
              <a:t>action</a:t>
            </a:r>
          </a:p>
          <a:p>
            <a:endParaRPr lang="en-US" dirty="0" smtClean="0"/>
          </a:p>
          <a:p>
            <a:r>
              <a:rPr lang="en-US" dirty="0" smtClean="0"/>
              <a:t> Planning is the </a:t>
            </a:r>
            <a:r>
              <a:rPr lang="en-US" dirty="0" smtClean="0">
                <a:solidFill>
                  <a:srgbClr val="FF0000"/>
                </a:solidFill>
              </a:rPr>
              <a:t>primary function of management</a:t>
            </a:r>
            <a:r>
              <a:rPr lang="en-US" dirty="0" smtClean="0"/>
              <a:t>.</a:t>
            </a:r>
          </a:p>
          <a:p>
            <a:pPr>
              <a:buNone/>
            </a:pPr>
            <a:endParaRPr lang="en-US" dirty="0" smtClean="0"/>
          </a:p>
          <a:p>
            <a:r>
              <a:rPr lang="en-US" dirty="0" smtClean="0"/>
              <a:t> The chief function of management is to attain the objectives of the enterprise. </a:t>
            </a:r>
          </a:p>
          <a:p>
            <a:endParaRPr lang="en-US" dirty="0" smtClean="0"/>
          </a:p>
          <a:p>
            <a:r>
              <a:rPr lang="en-US" dirty="0" smtClean="0"/>
              <a:t>For this, it is to plan not only in the </a:t>
            </a:r>
            <a:r>
              <a:rPr lang="en-US" dirty="0" smtClean="0">
                <a:solidFill>
                  <a:srgbClr val="FF0000"/>
                </a:solidFill>
              </a:rPr>
              <a:t>beginning but throughout the operations.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EB49B363-8F6A-4D60-BA5B-86AAE3A0E542}" type="slidenum">
              <a:rPr lang="en-US" smtClean="0"/>
              <a:pPr/>
              <a:t>94</a:t>
            </a:fld>
            <a:endParaRPr 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00800"/>
          </a:xfrm>
        </p:spPr>
        <p:txBody>
          <a:bodyPr>
            <a:normAutofit fontScale="92500" lnSpcReduction="20000"/>
          </a:bodyPr>
          <a:lstStyle/>
          <a:p>
            <a:pPr>
              <a:buNone/>
            </a:pPr>
            <a:r>
              <a:rPr lang="en-US" b="1" dirty="0" smtClean="0"/>
              <a:t>3.1.1 What is planning?</a:t>
            </a:r>
            <a:endParaRPr lang="en-US" dirty="0" smtClean="0"/>
          </a:p>
          <a:p>
            <a:r>
              <a:rPr lang="en-US" dirty="0" smtClean="0"/>
              <a:t>Planning has as many definitions</a:t>
            </a:r>
          </a:p>
          <a:p>
            <a:pPr>
              <a:buNone/>
            </a:pPr>
            <a:endParaRPr lang="en-US" dirty="0" smtClean="0"/>
          </a:p>
          <a:p>
            <a:pPr lvl="0"/>
            <a:r>
              <a:rPr lang="en-US" dirty="0" smtClean="0"/>
              <a:t>Determining specified objectives &amp; how to accomplish them.</a:t>
            </a:r>
          </a:p>
          <a:p>
            <a:pPr lvl="0">
              <a:buNone/>
            </a:pPr>
            <a:endParaRPr lang="en-US" dirty="0" smtClean="0"/>
          </a:p>
          <a:p>
            <a:pPr lvl="0"/>
            <a:r>
              <a:rPr lang="en-US" dirty="0" smtClean="0"/>
              <a:t>The process by which managers set objectives, assess the future, &amp; develop courses of action to accomplish these objectives.</a:t>
            </a:r>
          </a:p>
          <a:p>
            <a:pPr lvl="0">
              <a:buNone/>
            </a:pPr>
            <a:endParaRPr lang="en-US" dirty="0" smtClean="0"/>
          </a:p>
          <a:p>
            <a:pPr lvl="0"/>
            <a:r>
              <a:rPr lang="en-US" dirty="0" smtClean="0"/>
              <a:t>The process of preparing for change coping with uncertainty by formulation future courses of action.</a:t>
            </a:r>
          </a:p>
          <a:p>
            <a:pPr lvl="0">
              <a:buNone/>
            </a:pPr>
            <a:endParaRPr lang="en-US" dirty="0" smtClean="0"/>
          </a:p>
          <a:p>
            <a:pPr lvl="0"/>
            <a:r>
              <a:rPr lang="en-US" dirty="0" smtClean="0"/>
              <a:t>Planning is deciding in advance what to do, how to do it, when to do it, and who is to do it.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95</a:t>
            </a:fld>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fontScale="92500"/>
          </a:bodyPr>
          <a:lstStyle/>
          <a:p>
            <a:pPr>
              <a:buFont typeface="Wingdings" pitchFamily="2" charset="2"/>
              <a:buChar char="v"/>
            </a:pPr>
            <a:r>
              <a:rPr lang="en-US" dirty="0" smtClean="0"/>
              <a:t>From the various definitions given, planning involves two things.</a:t>
            </a:r>
          </a:p>
          <a:p>
            <a:pPr marL="571500" lvl="0" indent="-571500">
              <a:buAutoNum type="romanUcPeriod"/>
            </a:pPr>
            <a:r>
              <a:rPr lang="en-US" dirty="0" smtClean="0">
                <a:solidFill>
                  <a:srgbClr val="FF0000"/>
                </a:solidFill>
              </a:rPr>
              <a:t>Determining the aims and objectives</a:t>
            </a:r>
          </a:p>
          <a:p>
            <a:pPr marL="571500" lvl="0" indent="-571500">
              <a:buNone/>
            </a:pPr>
            <a:endParaRPr lang="en-US" dirty="0" smtClean="0"/>
          </a:p>
          <a:p>
            <a:pPr lvl="0">
              <a:buNone/>
            </a:pPr>
            <a:r>
              <a:rPr lang="en-US" dirty="0" smtClean="0">
                <a:solidFill>
                  <a:srgbClr val="FF0000"/>
                </a:solidFill>
              </a:rPr>
              <a:t>II</a:t>
            </a:r>
            <a:r>
              <a:rPr lang="en-US" dirty="0" smtClean="0"/>
              <a:t>. </a:t>
            </a:r>
            <a:r>
              <a:rPr lang="en-US" dirty="0" smtClean="0">
                <a:solidFill>
                  <a:srgbClr val="FF0000"/>
                </a:solidFill>
              </a:rPr>
              <a:t>Selecting on the bases of past experience, present facts and circumstances and future possibilities</a:t>
            </a:r>
            <a:r>
              <a:rPr lang="en-US" dirty="0" smtClean="0"/>
              <a:t>, the best course of action to realize the planning objective.</a:t>
            </a:r>
          </a:p>
          <a:p>
            <a:pPr lvl="0">
              <a:buNone/>
            </a:pPr>
            <a:endParaRPr lang="en-US" dirty="0" smtClean="0"/>
          </a:p>
          <a:p>
            <a:pPr lvl="0">
              <a:buFont typeface="Wingdings" pitchFamily="2" charset="2"/>
              <a:buChar char="v"/>
            </a:pPr>
            <a:r>
              <a:rPr lang="en-US" dirty="0" smtClean="0"/>
              <a:t> Because planning paves the way for all downstream management functions, by serving as a bridge between the present &amp; the future</a:t>
            </a:r>
          </a:p>
          <a:p>
            <a:pPr lvl="0">
              <a:buNone/>
            </a:pPr>
            <a:endParaRPr lang="en-US" dirty="0" smtClean="0"/>
          </a:p>
          <a:p>
            <a:pPr lvl="0">
              <a:buFont typeface="Wingdings" pitchFamily="2" charset="2"/>
              <a:buChar char="v"/>
            </a:pPr>
            <a:r>
              <a:rPr lang="en-US" dirty="0" smtClean="0"/>
              <a:t> It is regarded as the primary function of management</a:t>
            </a:r>
          </a:p>
          <a:p>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96</a:t>
            </a:fld>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629400"/>
          </a:xfrm>
        </p:spPr>
        <p:txBody>
          <a:bodyPr>
            <a:normAutofit lnSpcReduction="10000"/>
          </a:bodyPr>
          <a:lstStyle/>
          <a:p>
            <a:pPr>
              <a:buNone/>
            </a:pPr>
            <a:r>
              <a:rPr lang="en-US" b="1" dirty="0" smtClean="0"/>
              <a:t>3.1.2 Characteristics of Planning</a:t>
            </a:r>
            <a:endParaRPr lang="en-US" dirty="0" smtClean="0"/>
          </a:p>
          <a:p>
            <a:pPr>
              <a:buNone/>
            </a:pPr>
            <a:r>
              <a:rPr lang="en-US" dirty="0" err="1" smtClean="0">
                <a:solidFill>
                  <a:srgbClr val="FF0000"/>
                </a:solidFill>
              </a:rPr>
              <a:t>i</a:t>
            </a:r>
            <a:r>
              <a:rPr lang="en-US" dirty="0" smtClean="0">
                <a:solidFill>
                  <a:srgbClr val="FF0000"/>
                </a:solidFill>
              </a:rPr>
              <a:t>. The Primacy of planning</a:t>
            </a:r>
          </a:p>
          <a:p>
            <a:pPr lvl="0">
              <a:buNone/>
            </a:pPr>
            <a:r>
              <a:rPr lang="en-US" dirty="0" smtClean="0">
                <a:solidFill>
                  <a:srgbClr val="FF0000"/>
                </a:solidFill>
              </a:rPr>
              <a:t>ii. Pervasiveness of planning</a:t>
            </a:r>
            <a:r>
              <a:rPr lang="en-US" u="sng" dirty="0" smtClean="0"/>
              <a:t>; </a:t>
            </a:r>
          </a:p>
          <a:p>
            <a:pPr lvl="0">
              <a:buNone/>
            </a:pPr>
            <a:r>
              <a:rPr lang="en-US" dirty="0" smtClean="0"/>
              <a:t>Planning is pervasive/universal in the sense that:</a:t>
            </a:r>
          </a:p>
          <a:p>
            <a:pPr lvl="0">
              <a:buNone/>
            </a:pPr>
            <a:endParaRPr lang="en-US" dirty="0" smtClean="0"/>
          </a:p>
          <a:p>
            <a:pPr marL="514350" lvl="0" indent="-514350">
              <a:buAutoNum type="alphaLcPeriod"/>
            </a:pPr>
            <a:r>
              <a:rPr lang="en-US" dirty="0" smtClean="0"/>
              <a:t>It is the function of </a:t>
            </a:r>
            <a:r>
              <a:rPr lang="en-US" dirty="0" smtClean="0">
                <a:solidFill>
                  <a:srgbClr val="FF0000"/>
                </a:solidFill>
              </a:rPr>
              <a:t>all managers </a:t>
            </a:r>
            <a:r>
              <a:rPr lang="en-US" dirty="0" smtClean="0"/>
              <a:t>regardless of the level they belong, the time spent on planning the significance, the characteristic, etc. </a:t>
            </a:r>
          </a:p>
          <a:p>
            <a:pPr marL="514350" lvl="0" indent="-514350">
              <a:buNone/>
            </a:pPr>
            <a:endParaRPr lang="en-US" dirty="0" smtClean="0"/>
          </a:p>
          <a:p>
            <a:pPr lvl="0">
              <a:buNone/>
            </a:pPr>
            <a:r>
              <a:rPr lang="en-US" dirty="0" smtClean="0"/>
              <a:t>b. Planning exists in </a:t>
            </a:r>
            <a:r>
              <a:rPr lang="en-US" dirty="0" smtClean="0">
                <a:solidFill>
                  <a:srgbClr val="FF0000"/>
                </a:solidFill>
              </a:rPr>
              <a:t>all organizations </a:t>
            </a:r>
            <a:r>
              <a:rPr lang="en-US" dirty="0" smtClean="0"/>
              <a:t>regardless of their type and size.</a:t>
            </a:r>
          </a:p>
          <a:p>
            <a:pPr>
              <a:buNone/>
            </a:pPr>
            <a:r>
              <a:rPr lang="en-US" dirty="0" smtClean="0">
                <a:solidFill>
                  <a:srgbClr val="FF0000"/>
                </a:solidFill>
              </a:rPr>
              <a:t>iii) Contribution to purpose &amp; objective</a:t>
            </a:r>
          </a:p>
          <a:p>
            <a:pPr lvl="0">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97</a:t>
            </a:fld>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04800"/>
          </a:xfrm>
        </p:spPr>
        <p:txBody>
          <a:bodyPr>
            <a:noAutofit/>
          </a:bodyPr>
          <a:lstStyle/>
          <a:p>
            <a:r>
              <a:rPr lang="en-US" sz="2800" dirty="0" smtClean="0"/>
              <a:t>Cont…</a:t>
            </a:r>
            <a:endParaRPr lang="en-US" sz="2800" dirty="0"/>
          </a:p>
        </p:txBody>
      </p:sp>
      <p:sp>
        <p:nvSpPr>
          <p:cNvPr id="3" name="Content Placeholder 2"/>
          <p:cNvSpPr>
            <a:spLocks noGrp="1"/>
          </p:cNvSpPr>
          <p:nvPr>
            <p:ph idx="1"/>
          </p:nvPr>
        </p:nvSpPr>
        <p:spPr>
          <a:xfrm>
            <a:off x="228600" y="457200"/>
            <a:ext cx="8458200" cy="6400800"/>
          </a:xfrm>
        </p:spPr>
        <p:txBody>
          <a:bodyPr>
            <a:normAutofit fontScale="92500" lnSpcReduction="20000"/>
          </a:bodyPr>
          <a:lstStyle/>
          <a:p>
            <a:pPr>
              <a:buNone/>
            </a:pPr>
            <a:r>
              <a:rPr lang="en-US" dirty="0" smtClean="0"/>
              <a:t>IV)</a:t>
            </a:r>
            <a:r>
              <a:rPr lang="en-US" u="sng" dirty="0" smtClean="0"/>
              <a:t> </a:t>
            </a:r>
            <a:r>
              <a:rPr lang="en-US" dirty="0" smtClean="0">
                <a:solidFill>
                  <a:srgbClr val="FF0000"/>
                </a:solidFill>
              </a:rPr>
              <a:t>Planning is directed towards efficiency</a:t>
            </a:r>
          </a:p>
          <a:p>
            <a:pPr>
              <a:buNone/>
            </a:pPr>
            <a:r>
              <a:rPr lang="en-US" dirty="0" smtClean="0"/>
              <a:t>v) </a:t>
            </a:r>
            <a:r>
              <a:rPr lang="en-US" dirty="0" smtClean="0">
                <a:solidFill>
                  <a:srgbClr val="FF0000"/>
                </a:solidFill>
              </a:rPr>
              <a:t>It concerns future activity</a:t>
            </a:r>
          </a:p>
          <a:p>
            <a:pPr>
              <a:buNone/>
            </a:pPr>
            <a:r>
              <a:rPr lang="en-US" dirty="0" smtClean="0"/>
              <a:t>vi)</a:t>
            </a:r>
            <a:r>
              <a:rPr lang="en-US" dirty="0" smtClean="0">
                <a:solidFill>
                  <a:srgbClr val="FF0000"/>
                </a:solidFill>
              </a:rPr>
              <a:t>It has dynamic aspects (it is flexible &amp; continuous)</a:t>
            </a:r>
          </a:p>
          <a:p>
            <a:pPr>
              <a:buNone/>
            </a:pPr>
            <a:endParaRPr lang="en-US" dirty="0" smtClean="0">
              <a:solidFill>
                <a:srgbClr val="FF0000"/>
              </a:solidFill>
            </a:endParaRPr>
          </a:p>
          <a:p>
            <a:pPr>
              <a:buNone/>
            </a:pPr>
            <a:r>
              <a:rPr lang="en-US" dirty="0" smtClean="0"/>
              <a:t>In sum, every business plan must have the following characteristics:</a:t>
            </a:r>
          </a:p>
          <a:p>
            <a:pPr>
              <a:buNone/>
            </a:pPr>
            <a:endParaRPr lang="en-US" dirty="0" smtClean="0"/>
          </a:p>
          <a:p>
            <a:pPr>
              <a:buFont typeface="Wingdings" pitchFamily="2" charset="2"/>
              <a:buChar char="v"/>
            </a:pPr>
            <a:r>
              <a:rPr lang="en-US" dirty="0" smtClean="0"/>
              <a:t> objectivity</a:t>
            </a:r>
          </a:p>
          <a:p>
            <a:pPr>
              <a:buFont typeface="Wingdings" pitchFamily="2" charset="2"/>
              <a:buChar char="v"/>
            </a:pPr>
            <a:r>
              <a:rPr lang="en-US" dirty="0" smtClean="0"/>
              <a:t> futurity,</a:t>
            </a:r>
          </a:p>
          <a:p>
            <a:pPr>
              <a:buFont typeface="Wingdings" pitchFamily="2" charset="2"/>
              <a:buChar char="v"/>
            </a:pPr>
            <a:r>
              <a:rPr lang="en-US" dirty="0" smtClean="0"/>
              <a:t> flexibility, </a:t>
            </a:r>
          </a:p>
          <a:p>
            <a:pPr>
              <a:buFont typeface="Wingdings" pitchFamily="2" charset="2"/>
              <a:buChar char="v"/>
            </a:pPr>
            <a:r>
              <a:rPr lang="en-US" dirty="0" smtClean="0"/>
              <a:t>stability,</a:t>
            </a:r>
          </a:p>
          <a:p>
            <a:pPr>
              <a:buFont typeface="Wingdings" pitchFamily="2" charset="2"/>
              <a:buChar char="v"/>
            </a:pPr>
            <a:r>
              <a:rPr lang="en-US" dirty="0" smtClean="0"/>
              <a:t> comprehensiveness,</a:t>
            </a:r>
          </a:p>
          <a:p>
            <a:pPr>
              <a:buFont typeface="Wingdings" pitchFamily="2" charset="2"/>
              <a:buChar char="v"/>
            </a:pPr>
            <a:r>
              <a:rPr lang="en-US" dirty="0" smtClean="0"/>
              <a:t> clarity &amp;</a:t>
            </a:r>
          </a:p>
          <a:p>
            <a:pPr>
              <a:buFont typeface="Wingdings" pitchFamily="2" charset="2"/>
              <a:buChar char="v"/>
            </a:pPr>
            <a:r>
              <a:rPr lang="en-US" dirty="0" smtClean="0"/>
              <a:t> simplicity</a:t>
            </a: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98</a:t>
            </a:fld>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normAutofit lnSpcReduction="10000"/>
          </a:bodyPr>
          <a:lstStyle/>
          <a:p>
            <a:pPr algn="ctr">
              <a:buNone/>
            </a:pPr>
            <a:r>
              <a:rPr lang="en-US" b="1" dirty="0" smtClean="0"/>
              <a:t>2 Benefits of planning</a:t>
            </a:r>
            <a:endParaRPr lang="en-US" dirty="0" smtClean="0"/>
          </a:p>
          <a:p>
            <a:pPr lvl="0">
              <a:lnSpc>
                <a:spcPct val="150000"/>
              </a:lnSpc>
              <a:buFont typeface="Wingdings" pitchFamily="2" charset="2"/>
              <a:buChar char="v"/>
            </a:pPr>
            <a:r>
              <a:rPr lang="en-US" dirty="0" smtClean="0"/>
              <a:t>To offset uncertainty</a:t>
            </a:r>
          </a:p>
          <a:p>
            <a:pPr>
              <a:lnSpc>
                <a:spcPct val="150000"/>
              </a:lnSpc>
              <a:buFont typeface="Wingdings" pitchFamily="2" charset="2"/>
              <a:buChar char="v"/>
            </a:pPr>
            <a:r>
              <a:rPr lang="en-US" dirty="0" smtClean="0"/>
              <a:t>To focus attention on objectives:-</a:t>
            </a:r>
          </a:p>
          <a:p>
            <a:pPr>
              <a:lnSpc>
                <a:spcPct val="150000"/>
              </a:lnSpc>
              <a:buFont typeface="Wingdings" pitchFamily="2" charset="2"/>
              <a:buChar char="v"/>
            </a:pPr>
            <a:r>
              <a:rPr lang="en-US" dirty="0" smtClean="0"/>
              <a:t>To gain economical operation:</a:t>
            </a:r>
          </a:p>
          <a:p>
            <a:pPr>
              <a:lnSpc>
                <a:spcPct val="150000"/>
              </a:lnSpc>
              <a:buFont typeface="Wingdings" pitchFamily="2" charset="2"/>
              <a:buChar char="v"/>
            </a:pPr>
            <a:r>
              <a:rPr lang="en-US" dirty="0" smtClean="0"/>
              <a:t>To facilitate control  (P&amp;C inseparable, twins) </a:t>
            </a:r>
          </a:p>
          <a:p>
            <a:pPr lvl="0">
              <a:lnSpc>
                <a:spcPct val="150000"/>
              </a:lnSpc>
              <a:buFont typeface="Wingdings" pitchFamily="2" charset="2"/>
              <a:buChar char="v"/>
            </a:pPr>
            <a:r>
              <a:rPr lang="en-US" dirty="0" smtClean="0"/>
              <a:t>Co-coordinated sense of Direction</a:t>
            </a:r>
          </a:p>
          <a:p>
            <a:pPr lvl="0">
              <a:lnSpc>
                <a:spcPct val="150000"/>
              </a:lnSpc>
              <a:buFont typeface="Wingdings" pitchFamily="2" charset="2"/>
              <a:buChar char="v"/>
            </a:pPr>
            <a:r>
              <a:rPr lang="en-US" dirty="0" smtClean="0"/>
              <a:t>Improved Decision-Making</a:t>
            </a:r>
          </a:p>
          <a:p>
            <a:pPr lvl="0">
              <a:lnSpc>
                <a:spcPct val="150000"/>
              </a:lnSpc>
              <a:buFont typeface="Wingdings" pitchFamily="2" charset="2"/>
              <a:buChar char="v"/>
            </a:pPr>
            <a:r>
              <a:rPr lang="en-US" dirty="0" smtClean="0"/>
              <a:t>Improved Decision-Making</a:t>
            </a:r>
          </a:p>
          <a:p>
            <a:pPr lvl="0">
              <a:lnSpc>
                <a:spcPct val="150000"/>
              </a:lnSpc>
              <a:buFont typeface="Wingdings" pitchFamily="2" charset="2"/>
              <a:buChar char="v"/>
            </a:pPr>
            <a:r>
              <a:rPr lang="en-US" dirty="0" smtClean="0"/>
              <a:t>Increased efficiency </a:t>
            </a:r>
          </a:p>
          <a:p>
            <a:endParaRPr lang="en-US" dirty="0" smtClean="0"/>
          </a:p>
          <a:p>
            <a:pPr lvl="0"/>
            <a:endParaRPr lang="en-US" dirty="0" smtClean="0"/>
          </a:p>
          <a:p>
            <a:pPr algn="ctr"/>
            <a:endParaRPr lang="en-US" dirty="0"/>
          </a:p>
        </p:txBody>
      </p:sp>
      <p:sp>
        <p:nvSpPr>
          <p:cNvPr id="4" name="Slide Number Placeholder 3"/>
          <p:cNvSpPr>
            <a:spLocks noGrp="1"/>
          </p:cNvSpPr>
          <p:nvPr>
            <p:ph type="sldNum" sz="quarter" idx="12"/>
          </p:nvPr>
        </p:nvSpPr>
        <p:spPr/>
        <p:txBody>
          <a:bodyPr/>
          <a:lstStyle/>
          <a:p>
            <a:fld id="{EB49B363-8F6A-4D60-BA5B-86AAE3A0E542}" type="slidenum">
              <a:rPr lang="en-US" smtClean="0"/>
              <a:pPr/>
              <a:t>99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660</TotalTime>
  <Words>9411</Words>
  <Application>Microsoft Office PowerPoint</Application>
  <PresentationFormat>On-screen Show (4:3)</PresentationFormat>
  <Paragraphs>1155</Paragraphs>
  <Slides>117</Slides>
  <Notes>0</Notes>
  <HiddenSlides>0</HiddenSlides>
  <MMClips>0</MMClips>
  <ScaleCrop>false</ScaleCrop>
  <HeadingPairs>
    <vt:vector size="4" baseType="variant">
      <vt:variant>
        <vt:lpstr>Theme</vt:lpstr>
      </vt:variant>
      <vt:variant>
        <vt:i4>1</vt:i4>
      </vt:variant>
      <vt:variant>
        <vt:lpstr>Slide Titles</vt:lpstr>
      </vt:variant>
      <vt:variant>
        <vt:i4>117</vt:i4>
      </vt:variant>
    </vt:vector>
  </HeadingPairs>
  <TitlesOfParts>
    <vt:vector size="118" baseType="lpstr">
      <vt:lpstr>Office Theme</vt:lpstr>
      <vt:lpstr>Wollo University   College of Agriculture Department: RDAE Organization Management &amp; Change  (RDAE-3131)   March, 2020 Dessie, Ethiopia        Samuel T. Lecturer in Rural development Management Email:addissami2127@gmail.com samuel.tadesse@wu.edu.et    </vt:lpstr>
      <vt:lpstr>Slide 2</vt:lpstr>
      <vt:lpstr>Slide 3</vt:lpstr>
      <vt:lpstr>Corona virus (COVID-19) </vt:lpstr>
      <vt:lpstr>Slide 5</vt:lpstr>
      <vt:lpstr>Introduction </vt:lpstr>
      <vt:lpstr>Learning Objectives: </vt:lpstr>
      <vt:lpstr>Meanings of organization and management </vt:lpstr>
      <vt:lpstr>Management</vt:lpstr>
      <vt:lpstr>Definition  of Management </vt:lpstr>
      <vt:lpstr>Cont…</vt:lpstr>
      <vt:lpstr>Slide 12</vt:lpstr>
      <vt:lpstr>Types of Organization and Organizational Process</vt:lpstr>
      <vt:lpstr>Slide 14</vt:lpstr>
      <vt:lpstr>Slide 15</vt:lpstr>
      <vt:lpstr>Organizational Metaphors </vt:lpstr>
      <vt:lpstr>Slide 17</vt:lpstr>
      <vt:lpstr>Slide 18</vt:lpstr>
      <vt:lpstr>Type of Managers </vt:lpstr>
      <vt:lpstr>Slide 20</vt:lpstr>
      <vt:lpstr>Slide 21</vt:lpstr>
      <vt:lpstr>Slide 22</vt:lpstr>
      <vt:lpstr>Slide 23</vt:lpstr>
      <vt:lpstr>Slide 24</vt:lpstr>
      <vt:lpstr>Slide 25</vt:lpstr>
      <vt:lpstr>Slide 26</vt:lpstr>
      <vt:lpstr>Management functions</vt:lpstr>
      <vt:lpstr>Slide 28</vt:lpstr>
      <vt:lpstr>Slide 29</vt:lpstr>
      <vt:lpstr>Slide 30</vt:lpstr>
      <vt:lpstr>Slide 31</vt:lpstr>
      <vt:lpstr>Slide 32</vt:lpstr>
      <vt:lpstr>Slide 33</vt:lpstr>
      <vt:lpstr>Slide 34</vt:lpstr>
      <vt:lpstr>2.1 Management in antiquity </vt:lpstr>
      <vt:lpstr>Cont…</vt:lpstr>
      <vt:lpstr>Cont…</vt:lpstr>
      <vt:lpstr>Cont…</vt:lpstr>
      <vt:lpstr>Slide 39</vt:lpstr>
      <vt:lpstr>A few of the contributor of early influences are</vt:lpstr>
      <vt:lpstr>2. Charles Babbage /1792/1871/ </vt:lpstr>
      <vt:lpstr>2.2 Classical Management Theory </vt:lpstr>
      <vt:lpstr>2.2.1 Scientific Management Theory </vt:lpstr>
      <vt:lpstr>Frederic Winslow Taylor /1856-1915/ </vt:lpstr>
      <vt:lpstr>Cont…</vt:lpstr>
      <vt:lpstr>Cont…</vt:lpstr>
      <vt:lpstr>Taylor's principles can be summarized as follows </vt:lpstr>
      <vt:lpstr>Frank Gilbreth (1868-1924) </vt:lpstr>
      <vt:lpstr>Henry Gantt (1861-1919) </vt:lpstr>
      <vt:lpstr>Assessing Scientific Management  </vt:lpstr>
      <vt:lpstr>2.2.2 Classical Administrative and Organization Theory </vt:lpstr>
      <vt:lpstr>Henery Fayol (1841-1925) </vt:lpstr>
      <vt:lpstr>Fayol’s  Classification of Activities </vt:lpstr>
      <vt:lpstr>Principles and Elements of Management</vt:lpstr>
      <vt:lpstr>Slide 55</vt:lpstr>
      <vt:lpstr>Slide 56</vt:lpstr>
      <vt:lpstr>Slide 57</vt:lpstr>
      <vt:lpstr>Slide 58</vt:lpstr>
      <vt:lpstr>Slide 59</vt:lpstr>
      <vt:lpstr>Slide 60</vt:lpstr>
      <vt:lpstr>2.2.3 Theory of Bureaucracy </vt:lpstr>
      <vt:lpstr>Features of Weber's ideal bureaucracy </vt:lpstr>
      <vt:lpstr>Cont…</vt:lpstr>
      <vt:lpstr>Slide 64</vt:lpstr>
      <vt:lpstr>Limitation </vt:lpstr>
      <vt:lpstr>Slide 66</vt:lpstr>
      <vt:lpstr>Slide 67</vt:lpstr>
      <vt:lpstr>Slide 68</vt:lpstr>
      <vt:lpstr>Major contributors are </vt:lpstr>
      <vt:lpstr>Slide 70</vt:lpstr>
      <vt:lpstr> Illumination experiment</vt:lpstr>
      <vt:lpstr>Slide 72</vt:lpstr>
      <vt:lpstr>Slide 73</vt:lpstr>
      <vt:lpstr>Slide 74</vt:lpstr>
      <vt:lpstr>Slide 75</vt:lpstr>
      <vt:lpstr>Douglas McGregor- (1906-1964) </vt:lpstr>
      <vt:lpstr>Cont...</vt:lpstr>
      <vt:lpstr>Chris Argyris</vt:lpstr>
      <vt:lpstr>Abraham Maslow (1908-1970) </vt:lpstr>
      <vt:lpstr>Elements of Neo-classical Theory </vt:lpstr>
      <vt:lpstr>Slide 81</vt:lpstr>
      <vt:lpstr>Contribution </vt:lpstr>
      <vt:lpstr>Limitation </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Cont…</vt:lpstr>
      <vt:lpstr>Slide 99</vt:lpstr>
      <vt:lpstr>Slide 100</vt:lpstr>
      <vt:lpstr>Slide 101</vt:lpstr>
      <vt:lpstr>Slide 102</vt:lpstr>
      <vt:lpstr>Slide 103</vt:lpstr>
      <vt:lpstr>Slide 104</vt:lpstr>
      <vt:lpstr>Slide 105</vt:lpstr>
      <vt:lpstr>Slide 106</vt:lpstr>
      <vt:lpstr>Slide 107</vt:lpstr>
      <vt:lpstr>Slide 108</vt:lpstr>
      <vt:lpstr>Slide 109</vt:lpstr>
      <vt:lpstr>3.4. The Planning Process </vt:lpstr>
      <vt:lpstr>3.5 Management by Objectives (MBO) </vt:lpstr>
      <vt:lpstr>Slide 112</vt:lpstr>
      <vt:lpstr>Slide 113</vt:lpstr>
      <vt:lpstr>The benefit of MBO </vt:lpstr>
      <vt:lpstr>Problems with MBO </vt:lpstr>
      <vt:lpstr>Problems with MBO’ cont…</vt:lpstr>
      <vt:lpstr>Slide 117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Wollo University   College of Agriculture Department: RDAE Organization Management &amp; Change (RDAE-3131)   March, 2019 Dessie, Ethiopia        Samuel T. Lecturer in Rural development Management Email:addissami2127@gmail.com samuel.tadesse@wu.edu.et    </dc:title>
  <dc:creator>Lenovo</dc:creator>
  <cp:lastModifiedBy>Lenovo</cp:lastModifiedBy>
  <cp:revision>264</cp:revision>
  <dcterms:created xsi:type="dcterms:W3CDTF">2019-04-03T16:55:54Z</dcterms:created>
  <dcterms:modified xsi:type="dcterms:W3CDTF">2020-04-15T22:54:31Z</dcterms:modified>
</cp:coreProperties>
</file>