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9"/>
  </p:notesMasterIdLst>
  <p:sldIdLst>
    <p:sldId id="457" r:id="rId2"/>
    <p:sldId id="471" r:id="rId3"/>
    <p:sldId id="451" r:id="rId4"/>
    <p:sldId id="409" r:id="rId5"/>
    <p:sldId id="410" r:id="rId6"/>
    <p:sldId id="396" r:id="rId7"/>
    <p:sldId id="374" r:id="rId8"/>
    <p:sldId id="375" r:id="rId9"/>
    <p:sldId id="450" r:id="rId10"/>
    <p:sldId id="455" r:id="rId11"/>
    <p:sldId id="258" r:id="rId12"/>
    <p:sldId id="411" r:id="rId13"/>
    <p:sldId id="392" r:id="rId14"/>
    <p:sldId id="449" r:id="rId15"/>
    <p:sldId id="412" r:id="rId16"/>
    <p:sldId id="459" r:id="rId17"/>
    <p:sldId id="453" r:id="rId18"/>
    <p:sldId id="454" r:id="rId19"/>
    <p:sldId id="393" r:id="rId20"/>
    <p:sldId id="394" r:id="rId21"/>
    <p:sldId id="446" r:id="rId22"/>
    <p:sldId id="447" r:id="rId23"/>
    <p:sldId id="448" r:id="rId24"/>
    <p:sldId id="462" r:id="rId25"/>
    <p:sldId id="395" r:id="rId26"/>
    <p:sldId id="398" r:id="rId27"/>
    <p:sldId id="397" r:id="rId28"/>
    <p:sldId id="464" r:id="rId29"/>
    <p:sldId id="399" r:id="rId30"/>
    <p:sldId id="257" r:id="rId31"/>
    <p:sldId id="303" r:id="rId32"/>
    <p:sldId id="304" r:id="rId33"/>
    <p:sldId id="420" r:id="rId34"/>
    <p:sldId id="452" r:id="rId35"/>
    <p:sldId id="421" r:id="rId36"/>
    <p:sldId id="422" r:id="rId37"/>
    <p:sldId id="436" r:id="rId38"/>
    <p:sldId id="423" r:id="rId39"/>
    <p:sldId id="323" r:id="rId40"/>
    <p:sldId id="325" r:id="rId41"/>
    <p:sldId id="378" r:id="rId42"/>
    <p:sldId id="414" r:id="rId43"/>
    <p:sldId id="379" r:id="rId44"/>
    <p:sldId id="415" r:id="rId45"/>
    <p:sldId id="380" r:id="rId46"/>
    <p:sldId id="460" r:id="rId47"/>
    <p:sldId id="403" r:id="rId48"/>
    <p:sldId id="326" r:id="rId49"/>
    <p:sldId id="416" r:id="rId50"/>
    <p:sldId id="321" r:id="rId51"/>
    <p:sldId id="364" r:id="rId52"/>
    <p:sldId id="365" r:id="rId53"/>
    <p:sldId id="324" r:id="rId54"/>
    <p:sldId id="417" r:id="rId55"/>
    <p:sldId id="400" r:id="rId56"/>
    <p:sldId id="262" r:id="rId57"/>
    <p:sldId id="263" r:id="rId58"/>
    <p:sldId id="319" r:id="rId59"/>
    <p:sldId id="351" r:id="rId60"/>
    <p:sldId id="461" r:id="rId61"/>
    <p:sldId id="402" r:id="rId62"/>
    <p:sldId id="352" r:id="rId63"/>
    <p:sldId id="353" r:id="rId64"/>
    <p:sldId id="465" r:id="rId65"/>
    <p:sldId id="354" r:id="rId66"/>
    <p:sldId id="418" r:id="rId67"/>
    <p:sldId id="329" r:id="rId68"/>
    <p:sldId id="327" r:id="rId69"/>
    <p:sldId id="355" r:id="rId70"/>
    <p:sldId id="356" r:id="rId71"/>
    <p:sldId id="337" r:id="rId72"/>
    <p:sldId id="426" r:id="rId73"/>
    <p:sldId id="331" r:id="rId74"/>
    <p:sldId id="333" r:id="rId75"/>
    <p:sldId id="359" r:id="rId76"/>
    <p:sldId id="424" r:id="rId77"/>
    <p:sldId id="425" r:id="rId78"/>
    <p:sldId id="343" r:id="rId79"/>
    <p:sldId id="344" r:id="rId80"/>
    <p:sldId id="419" r:id="rId81"/>
    <p:sldId id="334" r:id="rId82"/>
    <p:sldId id="408" r:id="rId83"/>
    <p:sldId id="466" r:id="rId84"/>
    <p:sldId id="428" r:id="rId85"/>
    <p:sldId id="429" r:id="rId86"/>
    <p:sldId id="427" r:id="rId87"/>
    <p:sldId id="338" r:id="rId88"/>
    <p:sldId id="340" r:id="rId89"/>
    <p:sldId id="341" r:id="rId90"/>
    <p:sldId id="345" r:id="rId91"/>
    <p:sldId id="342" r:id="rId92"/>
    <p:sldId id="276" r:id="rId93"/>
    <p:sldId id="357" r:id="rId94"/>
    <p:sldId id="467" r:id="rId95"/>
    <p:sldId id="431" r:id="rId96"/>
    <p:sldId id="430" r:id="rId97"/>
    <p:sldId id="358" r:id="rId98"/>
    <p:sldId id="389" r:id="rId99"/>
    <p:sldId id="278" r:id="rId100"/>
    <p:sldId id="366" r:id="rId101"/>
    <p:sldId id="432" r:id="rId102"/>
    <p:sldId id="367" r:id="rId103"/>
    <p:sldId id="368" r:id="rId104"/>
    <p:sldId id="433" r:id="rId105"/>
    <p:sldId id="369" r:id="rId106"/>
    <p:sldId id="280" r:id="rId107"/>
    <p:sldId id="370" r:id="rId108"/>
    <p:sldId id="371" r:id="rId109"/>
    <p:sldId id="372" r:id="rId110"/>
    <p:sldId id="406" r:id="rId111"/>
    <p:sldId id="434" r:id="rId112"/>
    <p:sldId id="407" r:id="rId113"/>
    <p:sldId id="390" r:id="rId114"/>
    <p:sldId id="298" r:id="rId115"/>
    <p:sldId id="299" r:id="rId116"/>
    <p:sldId id="300" r:id="rId117"/>
    <p:sldId id="301" r:id="rId118"/>
    <p:sldId id="302" r:id="rId119"/>
    <p:sldId id="346" r:id="rId120"/>
    <p:sldId id="435" r:id="rId121"/>
    <p:sldId id="350" r:id="rId122"/>
    <p:sldId id="381" r:id="rId123"/>
    <p:sldId id="382" r:id="rId124"/>
    <p:sldId id="383" r:id="rId125"/>
    <p:sldId id="384" r:id="rId126"/>
    <p:sldId id="385" r:id="rId127"/>
    <p:sldId id="386" r:id="rId128"/>
    <p:sldId id="387" r:id="rId129"/>
    <p:sldId id="437" r:id="rId130"/>
    <p:sldId id="439" r:id="rId131"/>
    <p:sldId id="440" r:id="rId132"/>
    <p:sldId id="441" r:id="rId133"/>
    <p:sldId id="442" r:id="rId134"/>
    <p:sldId id="458" r:id="rId135"/>
    <p:sldId id="468" r:id="rId136"/>
    <p:sldId id="469" r:id="rId137"/>
    <p:sldId id="470" r:id="rId1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94599" autoAdjust="0"/>
  </p:normalViewPr>
  <p:slideViewPr>
    <p:cSldViewPr>
      <p:cViewPr>
        <p:scale>
          <a:sx n="70" d="100"/>
          <a:sy n="70" d="100"/>
        </p:scale>
        <p:origin x="-137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8ED84F9-9D9E-4ED9-A4D2-46B1A50003BF}" type="datetimeFigureOut">
              <a:rPr lang="en-US" smtClean="0"/>
              <a:pPr/>
              <a:t>3/23/2020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CA0E3A6-B742-4D54-A936-D57AE4554EA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A0E3A6-B742-4D54-A936-D57AE4554EAC}" type="slidenum">
              <a:rPr lang="en-US" smtClean="0"/>
              <a:pPr/>
              <a:t>43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pirouette </a:t>
            </a:r>
            <a:r>
              <a:rPr lang="en-US" dirty="0" smtClean="0">
                <a:effectLst>
                  <a:outerShdw blurRad="38100" dist="38100" dir="2700000" algn="tl">
                    <a:srgbClr val="000000">
                      <a:alpha val="43137"/>
                    </a:srgbClr>
                  </a:outerShdw>
                </a:effectLst>
              </a:rPr>
              <a:t>- (in ballet) an act of spinning on one foot, typically with the raised foot touching the knee of the supporting leg.</a:t>
            </a:r>
          </a:p>
          <a:p>
            <a:r>
              <a:rPr lang="en-US" dirty="0" smtClean="0">
                <a:effectLst>
                  <a:outerShdw blurRad="38100" dist="38100" dir="2700000" algn="tl">
                    <a:srgbClr val="000000">
                      <a:alpha val="43137"/>
                    </a:srgbClr>
                  </a:outerShdw>
                </a:effectLst>
              </a:rPr>
              <a:t>· v. perform a pirouette.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CA0E3A6-B742-4D54-A936-D57AE4554EAC}" type="slidenum">
              <a:rPr lang="en-US" smtClean="0"/>
              <a:pPr/>
              <a:t>87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latin typeface="Nyala" pitchFamily="2" charset="0"/>
              </a:rPr>
              <a:t>pirouette </a:t>
            </a:r>
            <a:r>
              <a:rPr lang="en-US" dirty="0" smtClean="0">
                <a:effectLst>
                  <a:outerShdw blurRad="38100" dist="38100" dir="2700000" algn="tl">
                    <a:srgbClr val="000000">
                      <a:alpha val="43137"/>
                    </a:srgbClr>
                  </a:outerShdw>
                </a:effectLst>
                <a:latin typeface="Nyala" pitchFamily="2" charset="0"/>
              </a:rPr>
              <a:t>- </a:t>
            </a:r>
            <a:r>
              <a:rPr lang="en-US" sz="1400" dirty="0" smtClean="0">
                <a:effectLst>
                  <a:outerShdw blurRad="38100" dist="38100" dir="2700000" algn="tl">
                    <a:srgbClr val="000000">
                      <a:alpha val="43137"/>
                    </a:srgbClr>
                  </a:outerShdw>
                </a:effectLst>
                <a:latin typeface="Nyala" pitchFamily="2" charset="0"/>
              </a:rPr>
              <a:t>(in ballet) an act of spinning on one foot, typically with the raised foot touching the knee of the supporting leg.</a:t>
            </a:r>
          </a:p>
          <a:p>
            <a:r>
              <a:rPr lang="en-US" sz="1400" dirty="0" smtClean="0">
                <a:effectLst>
                  <a:outerShdw blurRad="38100" dist="38100" dir="2700000" algn="tl">
                    <a:srgbClr val="000000">
                      <a:alpha val="43137"/>
                    </a:srgbClr>
                  </a:outerShdw>
                </a:effectLst>
                <a:latin typeface="Nyala" pitchFamily="2" charset="0"/>
              </a:rPr>
              <a:t>· v. perform a pirouette.</a:t>
            </a:r>
          </a:p>
          <a:p>
            <a:endParaRPr lang="en-US" dirty="0" smtClean="0">
              <a:latin typeface="Nyala" pitchFamily="2" charset="0"/>
            </a:endParaRPr>
          </a:p>
          <a:p>
            <a:endParaRPr lang="en-US" dirty="0">
              <a:latin typeface="Nyala" pitchFamily="2" charset="0"/>
            </a:endParaRPr>
          </a:p>
        </p:txBody>
      </p:sp>
      <p:sp>
        <p:nvSpPr>
          <p:cNvPr id="4" name="Slide Number Placeholder 3"/>
          <p:cNvSpPr>
            <a:spLocks noGrp="1"/>
          </p:cNvSpPr>
          <p:nvPr>
            <p:ph type="sldNum" sz="quarter" idx="10"/>
          </p:nvPr>
        </p:nvSpPr>
        <p:spPr/>
        <p:txBody>
          <a:bodyPr/>
          <a:lstStyle/>
          <a:p>
            <a:fld id="{ACA0E3A6-B742-4D54-A936-D57AE4554EAC}" type="slidenum">
              <a:rPr lang="en-US" smtClean="0"/>
              <a:pPr/>
              <a:t>89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96B065F-4AB5-4001-A2D6-6FE14C11585A}" type="datetime1">
              <a:rPr lang="en-US" smtClean="0"/>
              <a:pPr/>
              <a:t>3/23/2020</a:t>
            </a:fld>
            <a:endParaRPr lang="en-US"/>
          </a:p>
        </p:txBody>
      </p:sp>
      <p:sp>
        <p:nvSpPr>
          <p:cNvPr id="19" name="Footer Placeholder 18"/>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27" name="Slide Number Placeholder 26"/>
          <p:cNvSpPr>
            <a:spLocks noGrp="1"/>
          </p:cNvSpPr>
          <p:nvPr>
            <p:ph type="sldNum" sz="quarter" idx="12"/>
          </p:nvPr>
        </p:nvSpPr>
        <p:spPr/>
        <p:txBody>
          <a:bodyPr/>
          <a:lstStyle/>
          <a:p>
            <a:fld id="{A401B4DF-43FA-4A5E-9B8F-B69783C2629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1EED398-9396-45D9-B5F6-0224E178E3A2}" type="datetime1">
              <a:rPr lang="en-US" smtClean="0"/>
              <a:pPr/>
              <a:t>3/23/2020</a:t>
            </a:fld>
            <a:endParaRPr lang="en-US"/>
          </a:p>
        </p:txBody>
      </p:sp>
      <p:sp>
        <p:nvSpPr>
          <p:cNvPr id="5" name="Footer Placeholder 4"/>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6" name="Slide Number Placeholder 5"/>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8E6F99E-286D-4346-B6A0-CC7146469213}" type="datetime1">
              <a:rPr lang="en-US" smtClean="0"/>
              <a:pPr/>
              <a:t>3/23/2020</a:t>
            </a:fld>
            <a:endParaRPr lang="en-US"/>
          </a:p>
        </p:txBody>
      </p:sp>
      <p:sp>
        <p:nvSpPr>
          <p:cNvPr id="5" name="Footer Placeholder 4"/>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6" name="Slide Number Placeholder 5"/>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009262-BE99-44B7-AF82-3ACAA4B065EB}" type="datetime1">
              <a:rPr lang="en-US" smtClean="0"/>
              <a:pPr/>
              <a:t>3/23/2020</a:t>
            </a:fld>
            <a:endParaRPr lang="en-US"/>
          </a:p>
        </p:txBody>
      </p:sp>
      <p:sp>
        <p:nvSpPr>
          <p:cNvPr id="5" name="Footer Placeholder 4"/>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6" name="Slide Number Placeholder 5"/>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3FD5773-1603-408E-A9B4-2D2223D65A68}" type="datetime1">
              <a:rPr lang="en-US" smtClean="0"/>
              <a:pPr/>
              <a:t>3/23/2020</a:t>
            </a:fld>
            <a:endParaRPr lang="en-US"/>
          </a:p>
        </p:txBody>
      </p:sp>
      <p:sp>
        <p:nvSpPr>
          <p:cNvPr id="5" name="Footer Placeholder 4"/>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6" name="Slide Number Placeholder 5"/>
          <p:cNvSpPr>
            <a:spLocks noGrp="1"/>
          </p:cNvSpPr>
          <p:nvPr>
            <p:ph type="sldNum" sz="quarter" idx="12"/>
          </p:nvPr>
        </p:nvSpPr>
        <p:spPr/>
        <p:txBody>
          <a:bodyPr/>
          <a:lstStyle/>
          <a:p>
            <a:fld id="{A401B4DF-43FA-4A5E-9B8F-B69783C2629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3CECD6E-6A1B-4BD4-85D6-07BA9D887406}" type="datetime1">
              <a:rPr lang="en-US" smtClean="0"/>
              <a:pPr/>
              <a:t>3/23/2020</a:t>
            </a:fld>
            <a:endParaRPr lang="en-US"/>
          </a:p>
        </p:txBody>
      </p:sp>
      <p:sp>
        <p:nvSpPr>
          <p:cNvPr id="6" name="Footer Placeholder 5"/>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7" name="Slide Number Placeholder 6"/>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CBD84A2-5193-4D6C-91FE-DDA8FFAF7AFC}" type="datetime1">
              <a:rPr lang="en-US" smtClean="0"/>
              <a:pPr/>
              <a:t>3/23/2020</a:t>
            </a:fld>
            <a:endParaRPr lang="en-US"/>
          </a:p>
        </p:txBody>
      </p:sp>
      <p:sp>
        <p:nvSpPr>
          <p:cNvPr id="8" name="Footer Placeholder 7"/>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9" name="Slide Number Placeholder 8"/>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4E0A490-0B4D-4F41-9F0A-F5B7870F1433}" type="datetime1">
              <a:rPr lang="en-US" smtClean="0"/>
              <a:pPr/>
              <a:t>3/23/2020</a:t>
            </a:fld>
            <a:endParaRPr lang="en-US"/>
          </a:p>
        </p:txBody>
      </p:sp>
      <p:sp>
        <p:nvSpPr>
          <p:cNvPr id="4" name="Footer Placeholder 3"/>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5" name="Slide Number Placeholder 4"/>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4D32DD-4045-4068-B67F-6B7B96C0BE84}" type="datetime1">
              <a:rPr lang="en-US" smtClean="0"/>
              <a:pPr/>
              <a:t>3/23/2020</a:t>
            </a:fld>
            <a:endParaRPr lang="en-US"/>
          </a:p>
        </p:txBody>
      </p:sp>
      <p:sp>
        <p:nvSpPr>
          <p:cNvPr id="3" name="Footer Placeholder 2"/>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4" name="Slide Number Placeholder 3"/>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7B096D3-9ED0-444C-9C4D-66ED1D086826}" type="datetime1">
              <a:rPr lang="en-US" smtClean="0"/>
              <a:pPr/>
              <a:t>3/23/2020</a:t>
            </a:fld>
            <a:endParaRPr lang="en-US"/>
          </a:p>
        </p:txBody>
      </p:sp>
      <p:sp>
        <p:nvSpPr>
          <p:cNvPr id="6" name="Footer Placeholder 5"/>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7" name="Slide Number Placeholder 6"/>
          <p:cNvSpPr>
            <a:spLocks noGrp="1"/>
          </p:cNvSpPr>
          <p:nvPr>
            <p:ph type="sldNum" sz="quarter" idx="12"/>
          </p:nvPr>
        </p:nvSpPr>
        <p:spPr/>
        <p:txBody>
          <a:bodyPr/>
          <a:lstStyle/>
          <a:p>
            <a:fld id="{A401B4DF-43FA-4A5E-9B8F-B69783C2629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8FEF2C7-011A-41AF-9765-B84706983533}" type="datetime1">
              <a:rPr lang="en-US" smtClean="0"/>
              <a:pPr/>
              <a:t>3/23/2020</a:t>
            </a:fld>
            <a:endParaRPr lang="en-US"/>
          </a:p>
        </p:txBody>
      </p:sp>
      <p:sp>
        <p:nvSpPr>
          <p:cNvPr id="6" name="Footer Placeholder 5"/>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401B4DF-43FA-4A5E-9B8F-B69783C2629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F4524E9-DDA9-474D-ABBE-1E2A699B389A}" type="datetime1">
              <a:rPr lang="en-US" smtClean="0"/>
              <a:pPr/>
              <a:t>3/23/2020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"Artistic gymnastics is not complicated because it must be difficult, but because it must be beautiful!"</a:t>
            </a: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401B4DF-43FA-4A5E-9B8F-B69783C2629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hyperlink" Target="http://en.wikipedia.org/wiki/Horizontal_bar" TargetMode="External"/><Relationship Id="rId2" Type="http://schemas.openxmlformats.org/officeDocument/2006/relationships/hyperlink" Target="http://en.wikipedia.org/w/index.php?title=Giant_swings&amp;action=edit&amp;redlink=1" TargetMode="External"/><Relationship Id="rId1" Type="http://schemas.openxmlformats.org/officeDocument/2006/relationships/slideLayout" Target="../slideLayouts/slideLayout2.xml"/><Relationship Id="rId4" Type="http://schemas.openxmlformats.org/officeDocument/2006/relationships/hyperlink" Target="http://en.wikipedia.org/wiki/L-sit" TargetMode="External"/></Relationships>
</file>

<file path=ppt/slides/_rels/slide10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hyperlink" Target="http://en.wikipedia.org/wiki/Gymnast" TargetMode="External"/><Relationship Id="rId2" Type="http://schemas.openxmlformats.org/officeDocument/2006/relationships/hyperlink" Target="http://en.wikipedia.org/wiki/Male" TargetMode="External"/><Relationship Id="rId1" Type="http://schemas.openxmlformats.org/officeDocument/2006/relationships/slideLayout" Target="../slideLayouts/slideLayout2.xml"/><Relationship Id="rId4" Type="http://schemas.openxmlformats.org/officeDocument/2006/relationships/hyperlink" Target="http://en.wikipedia.org/wiki/Artistic_Gymnastics" TargetMode="External"/></Relationships>
</file>

<file path=ppt/slides/_rels/slide109.xml.rels><?xml version="1.0" encoding="UTF-8" standalone="yes"?>
<Relationships xmlns="http://schemas.openxmlformats.org/package/2006/relationships"><Relationship Id="rId3" Type="http://schemas.openxmlformats.org/officeDocument/2006/relationships/hyperlink" Target="http://en.wikipedia.org/wiki/Flip_(acrobatic)" TargetMode="External"/><Relationship Id="rId2" Type="http://schemas.openxmlformats.org/officeDocument/2006/relationships/hyperlink" Target="http://en.wikipedia.org/wiki/Giant_(gymnastic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hyperlink" Target="http://en.wikipedia.org/wiki/Code_of_Points" TargetMode="Externa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hyperlink" Target="http://en.wikipedia.org/wiki/Free_running" TargetMode="External"/><Relationship Id="rId2" Type="http://schemas.openxmlformats.org/officeDocument/2006/relationships/hyperlink" Target="http://en.wikipedia.org/wiki/Acro_dance" TargetMode="External"/><Relationship Id="rId1" Type="http://schemas.openxmlformats.org/officeDocument/2006/relationships/slideLayout" Target="../slideLayouts/slideLayout2.xml"/><Relationship Id="rId5" Type="http://schemas.openxmlformats.org/officeDocument/2006/relationships/hyperlink" Target="http://en.wikipedia.org/wiki/Cheerleading" TargetMode="External"/><Relationship Id="rId4" Type="http://schemas.openxmlformats.org/officeDocument/2006/relationships/hyperlink" Target="http://en.wikipedia.org/wiki/Gymnastics" TargetMode="External"/></Relationships>
</file>

<file path=ppt/slides/_rels/slide115.xml.rels><?xml version="1.0" encoding="UTF-8" standalone="yes"?>
<Relationships xmlns="http://schemas.openxmlformats.org/package/2006/relationships"><Relationship Id="rId3" Type="http://schemas.openxmlformats.org/officeDocument/2006/relationships/hyperlink" Target="http://en.wikipedia.org/wiki/Angular_momentum" TargetMode="External"/><Relationship Id="rId2" Type="http://schemas.openxmlformats.org/officeDocument/2006/relationships/hyperlink" Target="http://en.wikipedia.org/wiki/Roundoff"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hyperlink" Target="http://en.wikipedia.org/wiki/Plane_(geometry)" TargetMode="External"/><Relationship Id="rId2" Type="http://schemas.openxmlformats.org/officeDocument/2006/relationships/hyperlink" Target="http://en.wikipedia.org/wiki/Split_(gymnastics)" TargetMode="External"/><Relationship Id="rId1" Type="http://schemas.openxmlformats.org/officeDocument/2006/relationships/slideLayout" Target="../slideLayouts/slideLayout2.xml"/><Relationship Id="rId5" Type="http://schemas.openxmlformats.org/officeDocument/2006/relationships/hyperlink" Target="http://en.wikipedia.org/wiki/Side_aerial" TargetMode="External"/><Relationship Id="rId4" Type="http://schemas.openxmlformats.org/officeDocument/2006/relationships/hyperlink" Target="http://en.wikipedia.org/wiki/Front_aerial"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en.wikipedia.org/wiki/Full_twisting_layout" TargetMode="External"/><Relationship Id="rId2" Type="http://schemas.openxmlformats.org/officeDocument/2006/relationships/hyperlink" Target="http://en.wikipedia.org/wiki/Layout" TargetMode="External"/><Relationship Id="rId1" Type="http://schemas.openxmlformats.org/officeDocument/2006/relationships/slideLayout" Target="../slideLayouts/slideLayout2.xml"/><Relationship Id="rId4" Type="http://schemas.openxmlformats.org/officeDocument/2006/relationships/hyperlink" Target="http://en.wikipedia.org/wiki/Double_Full" TargetMode="Externa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en.wikipedia.org/wiki/Second" TargetMode="External"/><Relationship Id="rId2" Type="http://schemas.openxmlformats.org/officeDocument/2006/relationships/hyperlink" Target="http://en.wikipedia.org/wiki/Gymnastic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gymnasticshq.com/level-10-gymnastics-requirements/" TargetMode="External"/><Relationship Id="rId2" Type="http://schemas.openxmlformats.org/officeDocument/2006/relationships/hyperlink" Target="http://gymnasticshq.com/level-9-gymnastics-requirements/"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en.wikipedia.org/wiki/File:Christopher_Cameron,_2010.jpg"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en.wikipedia.org/wiki/Grip_(gymnastics)"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http://en.wikipedia.org/wiki/Handstand"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hyperlink" Target="http://gymnastics.about.com/od/glossaryofgymterms/g/SHaposhnikova.htm" TargetMode="External"/><Relationship Id="rId3" Type="http://schemas.openxmlformats.org/officeDocument/2006/relationships/hyperlink" Target="http://gymnastics.about.com/od/glossaryofgymterms/g/releasemove.htm" TargetMode="External"/><Relationship Id="rId7" Type="http://schemas.openxmlformats.org/officeDocument/2006/relationships/hyperlink" Target="http://gymnastics.about.com/od/glossaryofgymterms/g/Pak-Salto.ht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gymnastics.about.com/od/glossaryofgymterms/g/Gienger.htm" TargetMode="External"/><Relationship Id="rId5" Type="http://schemas.openxmlformats.org/officeDocument/2006/relationships/hyperlink" Target="http://gymnastics.about.com/od/glossaryofgymterms/g/Tkatchev.htm" TargetMode="External"/><Relationship Id="rId10" Type="http://schemas.openxmlformats.org/officeDocument/2006/relationships/hyperlink" Target="http://gymnastics.about.com/od/glossaryofgymterms/g/freehipcircle.htm" TargetMode="External"/><Relationship Id="rId4" Type="http://schemas.openxmlformats.org/officeDocument/2006/relationships/hyperlink" Target="http://gymnastics.about.com/od/glossaryofgymterms/g/Jaeger.htm" TargetMode="External"/><Relationship Id="rId9" Type="http://schemas.openxmlformats.org/officeDocument/2006/relationships/hyperlink" Target="http://gymnastics.about.com/od/glossaryofgymterms/g/giant.ht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gymnastics.about.com/od/gymnastics101/ig/Form-Gallery/" TargetMode="External"/><Relationship Id="rId2" Type="http://schemas.openxmlformats.org/officeDocument/2006/relationships/hyperlink" Target="http://gymnastics.about.com/od/majorcompetitions/a/WomensRules.htm" TargetMode="External"/><Relationship Id="rId1" Type="http://schemas.openxmlformats.org/officeDocument/2006/relationships/slideLayout" Target="../slideLayouts/slideLayout2.xml"/><Relationship Id="rId4" Type="http://schemas.openxmlformats.org/officeDocument/2006/relationships/hyperlink" Target="http://gymnastics.about.com/od/glossaryofgymterms/g/stucklanding.htm" TargetMode="External"/></Relationships>
</file>

<file path=ppt/slides/_rels/slide9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85800" y="152400"/>
            <a:ext cx="7239000" cy="584775"/>
          </a:xfrm>
          <a:prstGeom prst="rect">
            <a:avLst/>
          </a:prstGeom>
        </p:spPr>
        <p:txBody>
          <a:bodyPr wrap="square">
            <a:spAutoFit/>
          </a:bodyPr>
          <a:lstStyle/>
          <a:p>
            <a:endParaRPr lang="en-US" sz="3200" dirty="0"/>
          </a:p>
        </p:txBody>
      </p:sp>
      <p:sp>
        <p:nvSpPr>
          <p:cNvPr id="8" name="Content Placeholder 7"/>
          <p:cNvSpPr>
            <a:spLocks noGrp="1"/>
          </p:cNvSpPr>
          <p:nvPr>
            <p:ph idx="1"/>
          </p:nvPr>
        </p:nvSpPr>
        <p:spPr>
          <a:xfrm>
            <a:off x="152400" y="228600"/>
            <a:ext cx="8763000" cy="6400800"/>
          </a:xfrm>
        </p:spPr>
        <p:txBody>
          <a:bodyPr/>
          <a:lstStyle/>
          <a:p>
            <a:r>
              <a:rPr lang="en-US" b="1" dirty="0" smtClean="0"/>
              <a:t>COURSE NAME  </a:t>
            </a:r>
            <a:r>
              <a:rPr lang="en-US" dirty="0" smtClean="0"/>
              <a:t> </a:t>
            </a:r>
            <a:r>
              <a:rPr lang="en-US" dirty="0" smtClean="0"/>
              <a:t>           APPARATUS GYMNASTICS</a:t>
            </a:r>
          </a:p>
          <a:p>
            <a:r>
              <a:rPr lang="en-US" b="1" dirty="0" smtClean="0"/>
              <a:t>COURSE CODE </a:t>
            </a:r>
            <a:r>
              <a:rPr lang="en-US" dirty="0" smtClean="0"/>
              <a:t> </a:t>
            </a:r>
            <a:r>
              <a:rPr lang="en-US" dirty="0" smtClean="0"/>
              <a:t>               SPSC 2092</a:t>
            </a:r>
          </a:p>
          <a:p>
            <a:r>
              <a:rPr lang="en-US" b="1" dirty="0" smtClean="0"/>
              <a:t>COURSE WEIGHT</a:t>
            </a:r>
            <a:r>
              <a:rPr lang="en-US" dirty="0" smtClean="0"/>
              <a:t>  </a:t>
            </a:r>
            <a:r>
              <a:rPr lang="en-US" dirty="0" smtClean="0"/>
              <a:t>          5ECTS</a:t>
            </a:r>
          </a:p>
          <a:p>
            <a:r>
              <a:rPr lang="en-US" b="1" dirty="0" smtClean="0"/>
              <a:t>MODE OF DELIVERY</a:t>
            </a:r>
            <a:r>
              <a:rPr lang="en-US" dirty="0" smtClean="0"/>
              <a:t> </a:t>
            </a:r>
            <a:r>
              <a:rPr lang="en-US" dirty="0" smtClean="0"/>
              <a:t>      SEMESTER</a:t>
            </a:r>
          </a:p>
          <a:p>
            <a:r>
              <a:rPr lang="en-US" b="1" dirty="0" smtClean="0"/>
              <a:t>INSTRUCTOR’S NAME       </a:t>
            </a:r>
            <a:r>
              <a:rPr lang="en-US" dirty="0" smtClean="0"/>
              <a:t>FIKERMARIAM.G</a:t>
            </a:r>
          </a:p>
          <a:p>
            <a:r>
              <a:rPr lang="en-US" b="1" dirty="0" smtClean="0"/>
              <a:t>INSTRUCTORS CONTACT INFORMATION</a:t>
            </a:r>
            <a:r>
              <a:rPr lang="en-US" dirty="0" smtClean="0"/>
              <a:t>:</a:t>
            </a:r>
          </a:p>
          <a:p>
            <a:pPr>
              <a:buNone/>
            </a:pPr>
            <a:r>
              <a:rPr lang="en-US" dirty="0" smtClean="0"/>
              <a:t> </a:t>
            </a:r>
            <a:r>
              <a:rPr lang="en-US" dirty="0" smtClean="0"/>
              <a:t>               </a:t>
            </a:r>
            <a:r>
              <a:rPr lang="en-US" b="1" dirty="0" smtClean="0"/>
              <a:t>PHONE</a:t>
            </a:r>
            <a:r>
              <a:rPr lang="en-US" dirty="0" smtClean="0"/>
              <a:t>      0913507342</a:t>
            </a:r>
          </a:p>
          <a:p>
            <a:pPr>
              <a:buNone/>
            </a:pPr>
            <a:r>
              <a:rPr lang="en-US" dirty="0" smtClean="0"/>
              <a:t> </a:t>
            </a:r>
            <a:r>
              <a:rPr lang="en-US" dirty="0" smtClean="0"/>
              <a:t>               </a:t>
            </a:r>
            <a:r>
              <a:rPr lang="en-US" b="1" dirty="0" smtClean="0"/>
              <a:t>EMAIL        </a:t>
            </a:r>
            <a:r>
              <a:rPr lang="en-US" dirty="0" smtClean="0"/>
              <a:t>eshetu3535 getaneh@gmail.com</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00800"/>
          </a:xfrm>
        </p:spPr>
        <p:txBody>
          <a:bodyPr>
            <a:normAutofit lnSpcReduction="10000"/>
          </a:bodyPr>
          <a:lstStyle/>
          <a:p>
            <a:pPr>
              <a:buFont typeface="Wingdings" pitchFamily="2" charset="2"/>
              <a:buChar char="ü"/>
            </a:pPr>
            <a:r>
              <a:rPr lang="en-US" sz="3600" dirty="0" smtClean="0">
                <a:solidFill>
                  <a:srgbClr val="7030A0"/>
                </a:solidFill>
              </a:rPr>
              <a:t>Successful Olympic Gymnasts have:</a:t>
            </a:r>
          </a:p>
          <a:p>
            <a:pPr>
              <a:buFont typeface="Wingdings" pitchFamily="2" charset="2"/>
              <a:buChar char="ü"/>
            </a:pPr>
            <a:r>
              <a:rPr lang="en-US" sz="3600" dirty="0" smtClean="0"/>
              <a:t>Strength</a:t>
            </a:r>
          </a:p>
          <a:p>
            <a:pPr>
              <a:buFont typeface="Wingdings" pitchFamily="2" charset="2"/>
              <a:buChar char="ü"/>
            </a:pPr>
            <a:r>
              <a:rPr lang="en-US" sz="3600" dirty="0" smtClean="0"/>
              <a:t> Fitness</a:t>
            </a:r>
          </a:p>
          <a:p>
            <a:pPr>
              <a:buFont typeface="Wingdings" pitchFamily="2" charset="2"/>
              <a:buChar char="ü"/>
            </a:pPr>
            <a:r>
              <a:rPr lang="en-US" sz="3600" dirty="0" smtClean="0"/>
              <a:t> Flexibility</a:t>
            </a:r>
          </a:p>
          <a:p>
            <a:pPr>
              <a:buFont typeface="Wingdings" pitchFamily="2" charset="2"/>
              <a:buChar char="ü"/>
            </a:pPr>
            <a:r>
              <a:rPr lang="en-US" sz="3600" dirty="0" smtClean="0"/>
              <a:t>Hard work ethic</a:t>
            </a:r>
          </a:p>
          <a:p>
            <a:pPr>
              <a:buFont typeface="Wingdings" pitchFamily="2" charset="2"/>
              <a:buChar char="ü"/>
            </a:pPr>
            <a:r>
              <a:rPr lang="en-US" sz="3600" dirty="0" smtClean="0"/>
              <a:t> Confidence</a:t>
            </a:r>
          </a:p>
          <a:p>
            <a:pPr>
              <a:buFont typeface="Wingdings" pitchFamily="2" charset="2"/>
              <a:buChar char="ü"/>
            </a:pPr>
            <a:r>
              <a:rPr lang="en-US" sz="3600" dirty="0" smtClean="0"/>
              <a:t>Determination</a:t>
            </a:r>
          </a:p>
          <a:p>
            <a:pPr>
              <a:buFont typeface="Wingdings" pitchFamily="2" charset="2"/>
              <a:buChar char="ü"/>
            </a:pPr>
            <a:r>
              <a:rPr lang="en-US" sz="3600" dirty="0" smtClean="0"/>
              <a:t>Better coordination</a:t>
            </a:r>
          </a:p>
          <a:p>
            <a:pPr>
              <a:buFont typeface="Wingdings" pitchFamily="2" charset="2"/>
              <a:buChar char="ü"/>
            </a:pPr>
            <a:r>
              <a:rPr lang="en-US" sz="3600" dirty="0" smtClean="0"/>
              <a:t>Discipline</a:t>
            </a:r>
            <a:br>
              <a:rPr lang="en-US" sz="3600" dirty="0" smtClean="0"/>
            </a:br>
            <a:endParaRPr lang="en-US" sz="36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77000"/>
          </a:xfrm>
        </p:spPr>
        <p:txBody>
          <a:bodyPr>
            <a:normAutofit/>
          </a:bodyPr>
          <a:lstStyle/>
          <a:p>
            <a:pPr lvl="0"/>
            <a:r>
              <a:rPr lang="en-US" sz="2800" dirty="0" smtClean="0"/>
              <a:t>This apparatus consists of </a:t>
            </a:r>
            <a:r>
              <a:rPr lang="en-US" sz="2800" dirty="0" smtClean="0">
                <a:solidFill>
                  <a:srgbClr val="002060"/>
                </a:solidFill>
              </a:rPr>
              <a:t>two rings, </a:t>
            </a:r>
            <a:r>
              <a:rPr lang="en-US" sz="2800" dirty="0" smtClean="0"/>
              <a:t>circular in shape, that are suspended from the ceiling and parallel to each other. </a:t>
            </a:r>
          </a:p>
          <a:p>
            <a:pPr lvl="0"/>
            <a:r>
              <a:rPr lang="en-US" sz="2800" dirty="0" smtClean="0"/>
              <a:t>The rings hang</a:t>
            </a:r>
            <a:r>
              <a:rPr lang="en-US" sz="2800" dirty="0" smtClean="0">
                <a:solidFill>
                  <a:srgbClr val="FF0000"/>
                </a:solidFill>
              </a:rPr>
              <a:t> 2.8m </a:t>
            </a:r>
            <a:r>
              <a:rPr lang="en-US" sz="2800" dirty="0" smtClean="0"/>
              <a:t>above the floor from </a:t>
            </a:r>
            <a:r>
              <a:rPr lang="en-US" sz="2800" dirty="0" smtClean="0">
                <a:solidFill>
                  <a:srgbClr val="FF0000"/>
                </a:solidFill>
              </a:rPr>
              <a:t>a 70cm </a:t>
            </a:r>
            <a:r>
              <a:rPr lang="en-US" sz="2800" dirty="0" smtClean="0"/>
              <a:t>suspension strap. </a:t>
            </a:r>
          </a:p>
          <a:p>
            <a:pPr lvl="0"/>
            <a:r>
              <a:rPr lang="en-US" sz="2800" dirty="0" smtClean="0"/>
              <a:t>The two rings are </a:t>
            </a:r>
            <a:r>
              <a:rPr lang="en-US" sz="2800" dirty="0" smtClean="0">
                <a:solidFill>
                  <a:srgbClr val="FF0000"/>
                </a:solidFill>
              </a:rPr>
              <a:t>50cm </a:t>
            </a:r>
            <a:r>
              <a:rPr lang="en-US" sz="2800" dirty="0" smtClean="0"/>
              <a:t>apart and each have an inner diameter of </a:t>
            </a:r>
            <a:r>
              <a:rPr lang="en-US" sz="2800" dirty="0" smtClean="0">
                <a:solidFill>
                  <a:srgbClr val="FF0000"/>
                </a:solidFill>
              </a:rPr>
              <a:t>18</a:t>
            </a:r>
            <a:r>
              <a:rPr lang="en-US" sz="2800" dirty="0" smtClean="0"/>
              <a:t>cm.</a:t>
            </a:r>
          </a:p>
          <a:p>
            <a:pPr lvl="0"/>
            <a:r>
              <a:rPr lang="en-US" sz="2800" dirty="0" smtClean="0"/>
              <a:t>The landing mat is </a:t>
            </a:r>
            <a:r>
              <a:rPr lang="en-US" sz="2800" dirty="0" smtClean="0">
                <a:solidFill>
                  <a:srgbClr val="FF0000"/>
                </a:solidFill>
              </a:rPr>
              <a:t>5 x 2m.</a:t>
            </a:r>
          </a:p>
          <a:p>
            <a:r>
              <a:rPr lang="en-US" sz="2800" b="1" u="sng" dirty="0" smtClean="0"/>
              <a:t>MAG</a:t>
            </a:r>
            <a:r>
              <a:rPr lang="en-US" sz="2800" dirty="0" smtClean="0"/>
              <a:t> - Of all the men’s events, rings are the least</a:t>
            </a:r>
            <a:r>
              <a:rPr lang="en-US" sz="2800" dirty="0" smtClean="0">
                <a:solidFill>
                  <a:srgbClr val="FF0000"/>
                </a:solidFill>
              </a:rPr>
              <a:t> stable</a:t>
            </a:r>
            <a:r>
              <a:rPr lang="en-US" sz="2800" dirty="0" smtClean="0"/>
              <a:t>, therefore requiring the greatest amount of strength. Just as its name suggests, the rings must be kept still while the gymnast is performing. </a:t>
            </a:r>
          </a:p>
          <a:p>
            <a:endParaRPr lang="en-US" sz="2800"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
            <a:ext cx="8610600" cy="6477000"/>
          </a:xfrm>
        </p:spPr>
        <p:txBody>
          <a:bodyPr>
            <a:normAutofit/>
          </a:bodyPr>
          <a:lstStyle/>
          <a:p>
            <a:r>
              <a:rPr lang="en-US" sz="3200" dirty="0" smtClean="0"/>
              <a:t>There are </a:t>
            </a:r>
            <a:r>
              <a:rPr lang="en-US" sz="3200" dirty="0" smtClean="0">
                <a:solidFill>
                  <a:srgbClr val="FF0000"/>
                </a:solidFill>
              </a:rPr>
              <a:t>two types of moves </a:t>
            </a:r>
            <a:r>
              <a:rPr lang="en-US" sz="3200" dirty="0" smtClean="0"/>
              <a:t>on the </a:t>
            </a:r>
            <a:r>
              <a:rPr lang="en-US" sz="3200" dirty="0" smtClean="0">
                <a:solidFill>
                  <a:srgbClr val="FF0000"/>
                </a:solidFill>
              </a:rPr>
              <a:t>rings</a:t>
            </a:r>
            <a:r>
              <a:rPr lang="en-US" sz="3200" dirty="0" smtClean="0"/>
              <a:t> — </a:t>
            </a:r>
            <a:r>
              <a:rPr lang="en-US" sz="3200" dirty="0" smtClean="0">
                <a:solidFill>
                  <a:srgbClr val="FF0000"/>
                </a:solidFill>
              </a:rPr>
              <a:t>strength positions </a:t>
            </a:r>
            <a:r>
              <a:rPr lang="en-US" sz="3200" dirty="0" smtClean="0"/>
              <a:t>and </a:t>
            </a:r>
            <a:r>
              <a:rPr lang="en-US" sz="3200" dirty="0" smtClean="0">
                <a:solidFill>
                  <a:srgbClr val="FF0000"/>
                </a:solidFill>
              </a:rPr>
              <a:t>swing movements</a:t>
            </a:r>
            <a:r>
              <a:rPr lang="en-US" sz="3200" dirty="0" smtClean="0"/>
              <a:t>. Those with the best command of the event will display extraordinary skill in arriving at all holds with absolute precision.</a:t>
            </a:r>
          </a:p>
          <a:p>
            <a:r>
              <a:rPr lang="en-US" sz="3200" dirty="0" smtClean="0">
                <a:solidFill>
                  <a:srgbClr val="FF0000"/>
                </a:solidFill>
              </a:rPr>
              <a:t>Still rings </a:t>
            </a:r>
            <a:r>
              <a:rPr lang="en-US" sz="3200" dirty="0" smtClean="0"/>
              <a:t>is arguably the most physically demanding event. </a:t>
            </a:r>
          </a:p>
          <a:p>
            <a:r>
              <a:rPr lang="en-US" sz="3200" dirty="0" smtClean="0"/>
              <a:t>The rings are suspended on wire cable from a point 5.8 meters off the floor, and adjusted in height so the gymnast has room to hang freely and swing.</a:t>
            </a:r>
            <a:endParaRPr lang="en-US" sz="32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normAutofit/>
          </a:bodyPr>
          <a:lstStyle/>
          <a:p>
            <a:pPr>
              <a:buNone/>
            </a:pPr>
            <a:r>
              <a:rPr lang="en-US" sz="3200" dirty="0" smtClean="0"/>
              <a:t>    He must perform a routine demonstrating balance, strength, power, and dynamic motion while preventing the rings themselves from swinging. </a:t>
            </a:r>
          </a:p>
          <a:p>
            <a:r>
              <a:rPr lang="en-US" sz="3200" dirty="0" smtClean="0"/>
              <a:t>At least one static strength move is required, but some gymnasts may include two or three. </a:t>
            </a:r>
          </a:p>
          <a:p>
            <a:r>
              <a:rPr lang="en-US" sz="3200" dirty="0" smtClean="0"/>
              <a:t>A routine must begin with an impressive mount and must conclude with an equally impressive dismount.</a:t>
            </a:r>
          </a:p>
          <a:p>
            <a:r>
              <a:rPr lang="en-US" sz="3200" b="1" dirty="0" smtClean="0"/>
              <a:t>Routines</a:t>
            </a:r>
            <a:endParaRPr lang="en-US" sz="3200" dirty="0" smtClean="0"/>
          </a:p>
          <a:p>
            <a:r>
              <a:rPr lang="en-US" sz="3200" dirty="0" smtClean="0"/>
              <a:t>An exercise on rings consists of swing, strength and hold elements.</a:t>
            </a:r>
            <a:endParaRPr lang="en-US" sz="3200"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r>
              <a:rPr lang="en-US" sz="2800" dirty="0" smtClean="0"/>
              <a:t>Generally, gymnasts are required to fulfill various requirements including a swing to held handstand, a static strength hold, and an aerial dismount.</a:t>
            </a:r>
          </a:p>
          <a:p>
            <a:r>
              <a:rPr lang="en-US" sz="2800" dirty="0" smtClean="0"/>
              <a:t> More experienced gymnasts will often perform more than one strength element, sometimes swinging into hold positions or consecutively performing different holds.</a:t>
            </a:r>
          </a:p>
          <a:p>
            <a:r>
              <a:rPr lang="en-US" sz="2800" dirty="0" smtClean="0"/>
              <a:t>One of the most widely recognized skills performed on the rings is the </a:t>
            </a:r>
            <a:r>
              <a:rPr lang="en-US" sz="2800" i="1" dirty="0" smtClean="0"/>
              <a:t>iron cross</a:t>
            </a:r>
            <a:r>
              <a:rPr lang="en-US" sz="2800" dirty="0" smtClean="0"/>
              <a:t>, which is executed by extending both arms straight out from the sides of the body while suspended mid air for at least two seconds. </a:t>
            </a:r>
          </a:p>
          <a:p>
            <a:endParaRPr 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lstStyle/>
          <a:p>
            <a:r>
              <a:rPr lang="en-US" sz="3600" b="1" dirty="0" smtClean="0"/>
              <a:t>What can we expect to see? </a:t>
            </a:r>
          </a:p>
          <a:p>
            <a:r>
              <a:rPr lang="en-US" sz="3200" dirty="0" smtClean="0"/>
              <a:t>Strength moves connected to strength moves that are held in a perfectly straight position for more than two seconds</a:t>
            </a:r>
          </a:p>
          <a:p>
            <a:r>
              <a:rPr lang="en-US" sz="3200" dirty="0" smtClean="0"/>
              <a:t>Straight handstand positions</a:t>
            </a:r>
          </a:p>
          <a:p>
            <a:r>
              <a:rPr lang="en-US" sz="3200" dirty="0" smtClean="0"/>
              <a:t>No movement of the feet during the landings (stuck dismounts)</a:t>
            </a:r>
          </a:p>
          <a:p>
            <a:r>
              <a:rPr lang="en-US" sz="3200" b="1" dirty="0" smtClean="0"/>
              <a:t>Specs: </a:t>
            </a:r>
            <a:r>
              <a:rPr lang="en-US" sz="3200" dirty="0" smtClean="0"/>
              <a:t>Tower height: 575 cm (approx. 19 ft.)</a:t>
            </a:r>
          </a:p>
          <a:p>
            <a:r>
              <a:rPr lang="en-US" sz="3200" dirty="0" smtClean="0"/>
              <a:t>Cable/strap length: 300 cm (approx. 9.8 ft.)</a:t>
            </a:r>
          </a:p>
          <a:p>
            <a:r>
              <a:rPr lang="en-US" sz="3200" dirty="0" smtClean="0"/>
              <a:t>Space between cables/straps: 50 cm (approx. 19.7 in.)</a:t>
            </a:r>
          </a:p>
          <a:p>
            <a:endParaRPr lang="en-US" sz="3200"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00800"/>
          </a:xfrm>
        </p:spPr>
        <p:txBody>
          <a:bodyPr>
            <a:normAutofit lnSpcReduction="10000"/>
          </a:bodyPr>
          <a:lstStyle/>
          <a:p>
            <a:r>
              <a:rPr lang="en-US" dirty="0" smtClean="0"/>
              <a:t>Other common strength moves include the inverted cross (i.e., vertically inverted iron cross) and the </a:t>
            </a:r>
            <a:r>
              <a:rPr lang="en-US" dirty="0" err="1" smtClean="0"/>
              <a:t>maltese</a:t>
            </a:r>
            <a:r>
              <a:rPr lang="en-US" dirty="0" smtClean="0"/>
              <a:t> cross, in which the gymnast holds his body parallel to the ground at ring height with arms extended laterally. </a:t>
            </a:r>
          </a:p>
          <a:p>
            <a:r>
              <a:rPr lang="en-US" dirty="0" smtClean="0"/>
              <a:t>Swing elements include </a:t>
            </a:r>
            <a:r>
              <a:rPr lang="en-US" dirty="0" smtClean="0">
                <a:hlinkClick r:id="rId2" tooltip="Giant swings (page does not exist)"/>
              </a:rPr>
              <a:t>giant swings</a:t>
            </a:r>
            <a:r>
              <a:rPr lang="en-US" dirty="0" smtClean="0"/>
              <a:t> from handstand to handstand, similar to giants performed on the </a:t>
            </a:r>
            <a:r>
              <a:rPr lang="en-US" dirty="0" smtClean="0">
                <a:hlinkClick r:id="rId3" tooltip="Horizontal bar"/>
              </a:rPr>
              <a:t>horizontal bar</a:t>
            </a:r>
            <a:r>
              <a:rPr lang="en-US" dirty="0" smtClean="0"/>
              <a:t>. </a:t>
            </a:r>
          </a:p>
          <a:p>
            <a:r>
              <a:rPr lang="en-US" b="1" dirty="0" smtClean="0"/>
              <a:t>International level routines</a:t>
            </a:r>
            <a:endParaRPr lang="en-US" dirty="0" smtClean="0"/>
          </a:p>
          <a:p>
            <a:r>
              <a:rPr lang="en-US" dirty="0" smtClean="0"/>
              <a:t>A rings routine should contain at least one element from all element groups:</a:t>
            </a:r>
          </a:p>
          <a:p>
            <a:r>
              <a:rPr lang="en-US" dirty="0" smtClean="0"/>
              <a:t>I. Kip and swing elements (including to </a:t>
            </a:r>
            <a:r>
              <a:rPr lang="en-US" dirty="0" smtClean="0">
                <a:hlinkClick r:id="rId4" tooltip="L-sit"/>
              </a:rPr>
              <a:t>l-sit</a:t>
            </a:r>
            <a:r>
              <a:rPr lang="en-US" dirty="0" smtClean="0"/>
              <a:t>)</a:t>
            </a:r>
          </a:p>
          <a:p>
            <a:r>
              <a:rPr lang="en-US" dirty="0" smtClean="0"/>
              <a:t>Ii. Swings to handstand</a:t>
            </a:r>
          </a:p>
          <a:p>
            <a:r>
              <a:rPr lang="en-US" dirty="0" smtClean="0"/>
              <a:t>Iii. Swings to strength hold elements (not l-sits)</a:t>
            </a:r>
          </a:p>
          <a:p>
            <a:r>
              <a:rPr lang="en-US" dirty="0" smtClean="0"/>
              <a:t>Iv. Strength elements and hold elements</a:t>
            </a:r>
          </a:p>
          <a:p>
            <a:r>
              <a:rPr lang="en-US" dirty="0" smtClean="0"/>
              <a:t>V. Dismounts</a:t>
            </a:r>
          </a:p>
          <a:p>
            <a:endParaRPr lang="en-US" dirty="0" smtClean="0"/>
          </a:p>
          <a:p>
            <a:endParaRPr 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pic>
        <p:nvPicPr>
          <p:cNvPr id="4" name="fancybox-img" descr="http://gymnastics.isport.com/Image.ashx?rs=800x600&amp;dir=Images%5C%5CGuide&amp;File=Img_Popup_12043201242011105102.jpg"/>
          <p:cNvPicPr>
            <a:picLocks noGrp="1"/>
          </p:cNvPicPr>
          <p:nvPr>
            <p:ph idx="1"/>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
        <p:nvSpPr>
          <p:cNvPr id="6" name="Rectangle 5"/>
          <p:cNvSpPr/>
          <p:nvPr/>
        </p:nvSpPr>
        <p:spPr>
          <a:xfrm>
            <a:off x="228600" y="2895600"/>
            <a:ext cx="4800600" cy="1631216"/>
          </a:xfrm>
          <a:prstGeom prst="rect">
            <a:avLst/>
          </a:prstGeom>
        </p:spPr>
        <p:txBody>
          <a:bodyPr wrap="square">
            <a:spAutoFit/>
          </a:bodyPr>
          <a:lstStyle/>
          <a:p>
            <a:pPr lvl="0" algn="just" fontAlgn="base">
              <a:spcBef>
                <a:spcPct val="0"/>
              </a:spcBef>
              <a:spcAft>
                <a:spcPct val="0"/>
              </a:spcAft>
            </a:pPr>
            <a:r>
              <a:rPr lang="en-US" sz="2000" dirty="0" smtClean="0">
                <a:latin typeface="Nyala" pitchFamily="2" charset="0"/>
                <a:ea typeface="Times New Roman" pitchFamily="18" charset="0"/>
                <a:cs typeface="Times New Roman" pitchFamily="18" charset="0"/>
              </a:rPr>
              <a:t>The high bar is a single bar set 2.8m above the floor. </a:t>
            </a:r>
          </a:p>
          <a:p>
            <a:pPr lvl="0" algn="just" fontAlgn="base">
              <a:spcBef>
                <a:spcPct val="0"/>
              </a:spcBef>
              <a:spcAft>
                <a:spcPct val="0"/>
              </a:spcAft>
            </a:pPr>
            <a:r>
              <a:rPr lang="en-US" sz="2000" dirty="0" smtClean="0">
                <a:latin typeface="Nyala" pitchFamily="2" charset="0"/>
                <a:ea typeface="Times New Roman" pitchFamily="18" charset="0"/>
                <a:cs typeface="Times New Roman" pitchFamily="18" charset="0"/>
              </a:rPr>
              <a:t>The bar is 2.8cm in diameter and 240cm in length.</a:t>
            </a:r>
            <a:endParaRPr lang="en-US" sz="2000" dirty="0" smtClean="0">
              <a:latin typeface="Arial" pitchFamily="34" charset="0"/>
              <a:cs typeface="Arial" pitchFamily="34" charset="0"/>
            </a:endParaRPr>
          </a:p>
          <a:p>
            <a:pPr lvl="0" algn="just" eaLnBrk="0" fontAlgn="base" hangingPunct="0">
              <a:spcBef>
                <a:spcPct val="0"/>
              </a:spcBef>
              <a:spcAft>
                <a:spcPct val="0"/>
              </a:spcAft>
            </a:pPr>
            <a:r>
              <a:rPr lang="en-US" sz="2000" dirty="0" smtClean="0">
                <a:latin typeface="Nyala" pitchFamily="2" charset="0"/>
                <a:ea typeface="Times New Roman" pitchFamily="18" charset="0"/>
                <a:cs typeface="Times New Roman" pitchFamily="18" charset="0"/>
              </a:rPr>
              <a:t>The landing mat underneath the bar is 12x12m.</a:t>
            </a:r>
            <a:endParaRPr lang="en-US"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477000"/>
          </a:xfrm>
        </p:spPr>
        <p:txBody>
          <a:bodyPr/>
          <a:lstStyle/>
          <a:p>
            <a:pPr lvl="0"/>
            <a:r>
              <a:rPr lang="en-US" dirty="0" smtClean="0"/>
              <a:t>The high bar is a single bar set 2.8m above the floor. </a:t>
            </a:r>
          </a:p>
          <a:p>
            <a:pPr lvl="0"/>
            <a:r>
              <a:rPr lang="en-US" dirty="0" smtClean="0"/>
              <a:t>The bar is 2.8cm in diameter and 240cm in length.</a:t>
            </a:r>
          </a:p>
          <a:p>
            <a:pPr lvl="0"/>
            <a:r>
              <a:rPr lang="en-US" dirty="0" smtClean="0"/>
              <a:t>The landing mat underneath the bar is 12x12m.</a:t>
            </a:r>
          </a:p>
          <a:p>
            <a:endParaRPr lang="en-US" dirty="0"/>
          </a:p>
        </p:txBody>
      </p:sp>
      <p:sp>
        <p:nvSpPr>
          <p:cNvPr id="4" name="Footer Placeholder 3"/>
          <p:cNvSpPr>
            <a:spLocks noGrp="1"/>
          </p:cNvSpPr>
          <p:nvPr>
            <p:ph type="ftr" sz="quarter" idx="11"/>
          </p:nvPr>
        </p:nvSpPr>
        <p:spPr/>
        <p:txBody>
          <a:bodyPr/>
          <a:lstStyle/>
          <a:p>
            <a:r>
              <a:rPr lang="en-US" smtClean="0"/>
              <a:t>"Artistic gymnastics is not complicated because it must be difficult, but because it must be beautiful!"</a:t>
            </a:r>
            <a:endParaRPr lang="en-US"/>
          </a:p>
        </p:txBody>
      </p:sp>
      <p:pic>
        <p:nvPicPr>
          <p:cNvPr id="5" name="Picture 4"/>
          <p:cNvPicPr/>
          <p:nvPr/>
        </p:nvPicPr>
        <p:blipFill>
          <a:blip r:embed="rId2" cstate="print"/>
          <a:srcRect/>
          <a:stretch>
            <a:fillRect/>
          </a:stretch>
        </p:blipFill>
        <p:spPr bwMode="auto">
          <a:xfrm>
            <a:off x="228600" y="2895600"/>
            <a:ext cx="8686800" cy="37338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77000"/>
          </a:xfrm>
        </p:spPr>
        <p:txBody>
          <a:bodyPr>
            <a:normAutofit/>
          </a:bodyPr>
          <a:lstStyle/>
          <a:p>
            <a:r>
              <a:rPr lang="en-US" sz="2800" b="1" u="sng" dirty="0" smtClean="0"/>
              <a:t>MAG</a:t>
            </a:r>
            <a:r>
              <a:rPr lang="en-US" sz="2800" dirty="0" smtClean="0"/>
              <a:t> - This event is also known as the high bar, and routines consist exclusively of swinging parts without stops. </a:t>
            </a:r>
          </a:p>
          <a:p>
            <a:r>
              <a:rPr lang="en-US" sz="2800" dirty="0" smtClean="0"/>
              <a:t>The parts are generally called </a:t>
            </a:r>
            <a:r>
              <a:rPr lang="en-US" sz="2800" b="1" dirty="0" smtClean="0"/>
              <a:t>giant swings</a:t>
            </a:r>
            <a:r>
              <a:rPr lang="en-US" sz="2800" dirty="0" smtClean="0"/>
              <a:t>, with more specific terms applying to changes in grip, direction and body position. </a:t>
            </a:r>
          </a:p>
          <a:p>
            <a:r>
              <a:rPr lang="en-US" sz="2800" dirty="0" smtClean="0"/>
              <a:t>Watch for the gymnast to execute</a:t>
            </a:r>
            <a:r>
              <a:rPr lang="en-US" sz="2800" b="1" dirty="0" smtClean="0"/>
              <a:t> release moves</a:t>
            </a:r>
            <a:r>
              <a:rPr lang="en-US" sz="2800" dirty="0" smtClean="0"/>
              <a:t>. </a:t>
            </a:r>
          </a:p>
          <a:p>
            <a:r>
              <a:rPr lang="en-US" sz="2800" dirty="0" smtClean="0"/>
              <a:t>Look for </a:t>
            </a:r>
            <a:r>
              <a:rPr lang="en-US" sz="2800" b="1" dirty="0" smtClean="0"/>
              <a:t>high-flying dismounts </a:t>
            </a:r>
            <a:r>
              <a:rPr lang="en-US" sz="2800" dirty="0" smtClean="0"/>
              <a:t>with multiple flips and twists and, of course, the gymnast aims to land the dismount with no extra steps.</a:t>
            </a:r>
          </a:p>
          <a:p>
            <a:r>
              <a:rPr lang="en-US" sz="2800" dirty="0" smtClean="0"/>
              <a:t>The </a:t>
            </a:r>
            <a:r>
              <a:rPr lang="en-US" sz="2800" b="1" dirty="0" smtClean="0"/>
              <a:t>horizontal bar</a:t>
            </a:r>
            <a:r>
              <a:rPr lang="en-US" sz="2800" dirty="0" smtClean="0"/>
              <a:t>, also known as the </a:t>
            </a:r>
            <a:r>
              <a:rPr lang="en-US" sz="2800" b="1" dirty="0" smtClean="0"/>
              <a:t>high bar</a:t>
            </a:r>
            <a:r>
              <a:rPr lang="en-US" sz="2800" dirty="0" smtClean="0"/>
              <a:t>, is an apparatus used by </a:t>
            </a:r>
            <a:r>
              <a:rPr lang="en-US" sz="2800" dirty="0" smtClean="0">
                <a:hlinkClick r:id="rId2" tooltip="Male"/>
              </a:rPr>
              <a:t>male</a:t>
            </a:r>
            <a:r>
              <a:rPr lang="en-US" sz="2800" dirty="0" smtClean="0"/>
              <a:t> </a:t>
            </a:r>
            <a:r>
              <a:rPr lang="en-US" sz="2800" dirty="0" smtClean="0">
                <a:hlinkClick r:id="rId3" tooltip="Gymnast"/>
              </a:rPr>
              <a:t>gymnasts</a:t>
            </a:r>
            <a:r>
              <a:rPr lang="en-US" sz="2800" dirty="0" smtClean="0"/>
              <a:t> in </a:t>
            </a:r>
            <a:r>
              <a:rPr lang="en-US" sz="2800" dirty="0" smtClean="0">
                <a:hlinkClick r:id="rId4" tooltip="Artistic Gymnastics"/>
              </a:rPr>
              <a:t>artistic gymnastics</a:t>
            </a:r>
            <a:r>
              <a:rPr lang="en-US" sz="2800" dirty="0" smtClean="0"/>
              <a:t>. </a:t>
            </a:r>
          </a:p>
          <a:p>
            <a:endParaRPr lang="en-US" dirty="0" smtClean="0"/>
          </a:p>
          <a:p>
            <a:endParaRPr 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77000"/>
          </a:xfrm>
        </p:spPr>
        <p:txBody>
          <a:bodyPr>
            <a:normAutofit/>
          </a:bodyPr>
          <a:lstStyle/>
          <a:p>
            <a:r>
              <a:rPr lang="en-US" sz="3200" dirty="0" smtClean="0"/>
              <a:t>A bar routine, which is a sequence of several bar skills, usually includes </a:t>
            </a:r>
            <a:r>
              <a:rPr lang="en-US" sz="3200" dirty="0" smtClean="0">
                <a:hlinkClick r:id="rId2" tooltip="Giant (gymnastics)"/>
              </a:rPr>
              <a:t>giants</a:t>
            </a:r>
            <a:r>
              <a:rPr lang="en-US" sz="3200" dirty="0" smtClean="0"/>
              <a:t> with various grips (over grip, under grip, dorsal grip, mixed grip), in-bar work, turns, release and re grasp skills, and a dismount. </a:t>
            </a:r>
          </a:p>
          <a:p>
            <a:r>
              <a:rPr lang="en-US" sz="3200" dirty="0" smtClean="0"/>
              <a:t>The horizontal bar is often considered one of the most exciting gymnastics events due to the power exhibited by gymnasts during giant swings and spectacular aerial releases and dismounts that often include multiple </a:t>
            </a:r>
            <a:r>
              <a:rPr lang="en-US" sz="3200" dirty="0" smtClean="0">
                <a:hlinkClick r:id="rId3" tooltip="Flip (acrobatic)"/>
              </a:rPr>
              <a:t>flips</a:t>
            </a:r>
            <a:r>
              <a:rPr lang="en-US" sz="3200" dirty="0" smtClean="0"/>
              <a:t> or twists and, in some cases, airborne travel over the bar.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fontScale="90000"/>
          </a:bodyPr>
          <a:lstStyle/>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t>                       </a:t>
            </a:r>
            <a:b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br>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t/>
            </a:r>
            <a:b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br>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t/>
            </a:r>
            <a:b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br>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t>            </a:t>
            </a:r>
            <a:r>
              <a:rPr 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Nyala" pitchFamily="2" charset="0"/>
              </a:rPr>
              <a:t>  </a:t>
            </a:r>
            <a:r>
              <a:rPr lang="en-US" sz="36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CHAPTER-ONE</a:t>
            </a:r>
            <a:r>
              <a:rPr lang="en-US" sz="32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
            </a:r>
            <a:br>
              <a:rPr lang="en-US" sz="32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br>
            <a:r>
              <a:rPr lang="en-US" sz="32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      </a:t>
            </a:r>
            <a:r>
              <a:rPr lang="en-US" sz="36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Gymnastics</a:t>
            </a:r>
            <a:r>
              <a:rPr lang="en-US" sz="3600" dirty="0" smtClean="0">
                <a:solidFill>
                  <a:srgbClr val="FF0000"/>
                </a:solidFill>
                <a:latin typeface="Nyala" pitchFamily="2" charset="0"/>
              </a:rPr>
              <a:t> </a:t>
            </a:r>
            <a:r>
              <a:rPr lang="en-US" sz="36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Equipment</a:t>
            </a:r>
            <a:r>
              <a:rPr lang="en-US" sz="3600" dirty="0" smtClean="0">
                <a:solidFill>
                  <a:srgbClr val="FF0000"/>
                </a:solidFill>
                <a:effectLst>
                  <a:outerShdw blurRad="38100" dist="38100" dir="2700000" algn="tl">
                    <a:srgbClr val="000000">
                      <a:alpha val="43137"/>
                    </a:srgbClr>
                  </a:outerShdw>
                </a:effectLst>
                <a:latin typeface="Nyala" pitchFamily="2" charset="0"/>
              </a:rPr>
              <a:t> </a:t>
            </a:r>
            <a:r>
              <a:rPr lang="en-US" sz="360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Dimensions and rules</a:t>
            </a:r>
            <a:endParaRPr lang="en-US" sz="3600" dirty="0">
              <a:solidFill>
                <a:srgbClr val="FF0000"/>
              </a:solidFill>
              <a:effectLst>
                <a:outerShdw blurRad="38100" dist="38100" dir="2700000" algn="tl">
                  <a:srgbClr val="000000">
                    <a:alpha val="43137"/>
                  </a:srgbClr>
                </a:outerShdw>
              </a:effectLst>
              <a:latin typeface="Nyala" pitchFamily="2" charset="0"/>
            </a:endParaRPr>
          </a:p>
        </p:txBody>
      </p:sp>
      <p:sp>
        <p:nvSpPr>
          <p:cNvPr id="3" name="Content Placeholder 2"/>
          <p:cNvSpPr>
            <a:spLocks noGrp="1"/>
          </p:cNvSpPr>
          <p:nvPr>
            <p:ph idx="1"/>
          </p:nvPr>
        </p:nvSpPr>
        <p:spPr>
          <a:xfrm>
            <a:off x="228600" y="1143000"/>
            <a:ext cx="8915400" cy="5562600"/>
          </a:xfrm>
        </p:spPr>
        <p:txBody>
          <a:bodyPr>
            <a:normAutofit fontScale="92500" lnSpcReduction="10000"/>
          </a:bodyPr>
          <a:lstStyle/>
          <a:p>
            <a:pPr marL="3175" indent="-3175" algn="just">
              <a:buNone/>
            </a:pPr>
            <a:r>
              <a:rPr lang="en-US" sz="3800" dirty="0" smtClean="0">
                <a:solidFill>
                  <a:schemeClr val="tx1"/>
                </a:solidFill>
                <a:effectLst>
                  <a:outerShdw blurRad="38100" dist="38100" dir="2700000" algn="tl">
                    <a:srgbClr val="000000">
                      <a:alpha val="43137"/>
                    </a:srgbClr>
                  </a:outerShdw>
                </a:effectLst>
                <a:latin typeface="Nyala" pitchFamily="2" charset="0"/>
              </a:rPr>
              <a:t>Five </a:t>
            </a:r>
            <a:r>
              <a:rPr lang="en-US" sz="3800" dirty="0">
                <a:solidFill>
                  <a:schemeClr val="tx1"/>
                </a:solidFill>
                <a:effectLst>
                  <a:outerShdw blurRad="38100" dist="38100" dir="2700000" algn="tl">
                    <a:srgbClr val="000000">
                      <a:alpha val="43137"/>
                    </a:srgbClr>
                  </a:outerShdw>
                </a:effectLst>
                <a:latin typeface="Nyala" pitchFamily="2" charset="0"/>
              </a:rPr>
              <a:t>distinct sports under the umbrella of gymnastics: </a:t>
            </a:r>
            <a:endParaRPr lang="en-US" sz="3800" dirty="0" smtClean="0">
              <a:solidFill>
                <a:schemeClr val="tx1"/>
              </a:solidFill>
              <a:effectLst>
                <a:outerShdw blurRad="38100" dist="38100" dir="2700000" algn="tl">
                  <a:srgbClr val="000000">
                    <a:alpha val="43137"/>
                  </a:srgbClr>
                </a:outerShdw>
              </a:effectLst>
              <a:latin typeface="Nyala" pitchFamily="2" charset="0"/>
            </a:endParaRPr>
          </a:p>
          <a:p>
            <a:pPr marL="971550" lvl="1" indent="-514350">
              <a:buFont typeface="+mj-lt"/>
              <a:buAutoNum type="arabicPeriod"/>
            </a:pPr>
            <a:r>
              <a:rPr lang="en-US" sz="3600" b="1" dirty="0" smtClean="0">
                <a:ln w="12700">
                  <a:solidFill>
                    <a:schemeClr val="tx2">
                      <a:satMod val="155000"/>
                    </a:schemeClr>
                  </a:solidFill>
                  <a:prstDash val="solid"/>
                </a:ln>
                <a:solidFill>
                  <a:srgbClr val="7030A0"/>
                </a:solidFill>
                <a:latin typeface="Nyala" pitchFamily="2" charset="0"/>
              </a:rPr>
              <a:t>Artistic gymnastics          </a:t>
            </a:r>
          </a:p>
          <a:p>
            <a:pPr marL="971550" lvl="1" indent="-514350">
              <a:buFont typeface="+mj-lt"/>
              <a:buAutoNum type="arabicPeriod"/>
            </a:pPr>
            <a:r>
              <a:rPr lang="en-US" sz="3600" b="1" dirty="0" smtClean="0">
                <a:ln w="12700">
                  <a:solidFill>
                    <a:schemeClr val="tx2">
                      <a:satMod val="155000"/>
                    </a:schemeClr>
                  </a:solidFill>
                  <a:prstDash val="solid"/>
                </a:ln>
                <a:solidFill>
                  <a:srgbClr val="7030A0"/>
                </a:solidFill>
                <a:latin typeface="Nyala" pitchFamily="2" charset="0"/>
              </a:rPr>
              <a:t>Rhythmic </a:t>
            </a:r>
            <a:r>
              <a:rPr lang="en-US" sz="3600" b="1" dirty="0">
                <a:ln w="12700">
                  <a:solidFill>
                    <a:schemeClr val="tx2">
                      <a:satMod val="155000"/>
                    </a:schemeClr>
                  </a:solidFill>
                  <a:prstDash val="solid"/>
                </a:ln>
                <a:solidFill>
                  <a:srgbClr val="7030A0"/>
                </a:solidFill>
                <a:latin typeface="Nyala" pitchFamily="2" charset="0"/>
              </a:rPr>
              <a:t>gymnastics</a:t>
            </a:r>
          </a:p>
          <a:p>
            <a:pPr marL="971550" lvl="1" indent="-514350">
              <a:buFont typeface="+mj-lt"/>
              <a:buAutoNum type="arabicPeriod"/>
            </a:pPr>
            <a:r>
              <a:rPr lang="en-US" sz="3600" b="1" dirty="0">
                <a:ln w="12700">
                  <a:solidFill>
                    <a:schemeClr val="tx2">
                      <a:satMod val="155000"/>
                    </a:schemeClr>
                  </a:solidFill>
                  <a:prstDash val="solid"/>
                </a:ln>
                <a:solidFill>
                  <a:srgbClr val="7030A0"/>
                </a:solidFill>
                <a:latin typeface="Nyala" pitchFamily="2" charset="0"/>
              </a:rPr>
              <a:t>Acrobatic gymnastics</a:t>
            </a:r>
          </a:p>
          <a:p>
            <a:pPr marL="971550" lvl="1" indent="-514350">
              <a:buFont typeface="+mj-lt"/>
              <a:buAutoNum type="arabicPeriod"/>
            </a:pPr>
            <a:r>
              <a:rPr lang="en-US" sz="3600" b="1" dirty="0">
                <a:ln w="12700">
                  <a:solidFill>
                    <a:schemeClr val="tx2">
                      <a:satMod val="155000"/>
                    </a:schemeClr>
                  </a:solidFill>
                  <a:prstDash val="solid"/>
                </a:ln>
                <a:solidFill>
                  <a:srgbClr val="7030A0"/>
                </a:solidFill>
                <a:latin typeface="Nyala" pitchFamily="2" charset="0"/>
              </a:rPr>
              <a:t>Aerobic gymnastics</a:t>
            </a:r>
          </a:p>
          <a:p>
            <a:pPr marL="971550" lvl="1" indent="-514350">
              <a:buFont typeface="+mj-lt"/>
              <a:buAutoNum type="arabicPeriod"/>
            </a:pPr>
            <a:r>
              <a:rPr lang="en-US" sz="3600" b="1" dirty="0" smtClean="0">
                <a:ln w="12700">
                  <a:solidFill>
                    <a:schemeClr val="tx2">
                      <a:satMod val="155000"/>
                    </a:schemeClr>
                  </a:solidFill>
                  <a:prstDash val="solid"/>
                </a:ln>
                <a:solidFill>
                  <a:srgbClr val="7030A0"/>
                </a:solidFill>
                <a:latin typeface="Nyala" pitchFamily="2" charset="0"/>
              </a:rPr>
              <a:t>Trampoline</a:t>
            </a:r>
          </a:p>
          <a:p>
            <a:pPr marL="971550" lvl="1" indent="-514350">
              <a:buFont typeface="+mj-lt"/>
              <a:buAutoNum type="arabicPeriod"/>
            </a:pPr>
            <a:endParaRPr lang="en-US" sz="3600" dirty="0" smtClean="0">
              <a:solidFill>
                <a:srgbClr val="7030A0"/>
              </a:solidFill>
              <a:latin typeface="Nyala" pitchFamily="2" charset="0"/>
            </a:endParaRPr>
          </a:p>
          <a:p>
            <a:pPr marL="177800" lvl="1" indent="-177800">
              <a:buNone/>
            </a:pPr>
            <a:r>
              <a:rPr lang="en-US" sz="3600" dirty="0" smtClean="0">
                <a:solidFill>
                  <a:srgbClr val="7030A0"/>
                </a:solidFill>
                <a:latin typeface="Nyala" pitchFamily="2" charset="0"/>
              </a:rPr>
              <a:t>.</a:t>
            </a:r>
            <a:endParaRPr lang="en-US" sz="3600" dirty="0">
              <a:solidFill>
                <a:srgbClr val="7030A0"/>
              </a:solidFill>
              <a:latin typeface="Nyala" pitchFamily="2" charset="0"/>
            </a:endParaRPr>
          </a:p>
          <a:p>
            <a:pPr algn="just">
              <a:buNone/>
            </a:pPr>
            <a:r>
              <a:rPr lang="en-US" sz="3600" dirty="0" smtClean="0">
                <a:solidFill>
                  <a:schemeClr val="tx1"/>
                </a:solidFill>
                <a:latin typeface="Nyala" pitchFamily="2" charset="0"/>
              </a:rPr>
              <a:t>	</a:t>
            </a:r>
            <a:endParaRPr lang="en-US" sz="3600" dirty="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normAutofit/>
          </a:bodyPr>
          <a:lstStyle/>
          <a:p>
            <a:r>
              <a:rPr lang="en-US" sz="3200" b="1" dirty="0" smtClean="0"/>
              <a:t>Grips </a:t>
            </a:r>
            <a:r>
              <a:rPr lang="en-US" sz="3200" dirty="0" smtClean="0"/>
              <a:t>The manner in which the horizontal bar is grasped by a gymnast is called the </a:t>
            </a:r>
            <a:r>
              <a:rPr lang="en-US" sz="3200" i="1" dirty="0" smtClean="0"/>
              <a:t>grip</a:t>
            </a:r>
            <a:r>
              <a:rPr lang="en-US" sz="3200" dirty="0" smtClean="0"/>
              <a:t> </a:t>
            </a:r>
          </a:p>
          <a:p>
            <a:r>
              <a:rPr lang="en-US" sz="3200" dirty="0" smtClean="0"/>
              <a:t>Each </a:t>
            </a:r>
            <a:r>
              <a:rPr lang="en-US" sz="3200" dirty="0" smtClean="0">
                <a:solidFill>
                  <a:srgbClr val="FF0000"/>
                </a:solidFill>
              </a:rPr>
              <a:t>grip </a:t>
            </a:r>
            <a:r>
              <a:rPr lang="en-US" sz="3200" dirty="0" smtClean="0"/>
              <a:t>is commonly used for a particular set of skills. When gymnasts compete on the horizontal bar they are often required by the </a:t>
            </a:r>
            <a:r>
              <a:rPr lang="en-US" sz="3200" dirty="0" smtClean="0">
                <a:hlinkClick r:id="rId2" tooltip="Code of Points"/>
              </a:rPr>
              <a:t>code of points</a:t>
            </a:r>
            <a:r>
              <a:rPr lang="en-US" sz="3200" dirty="0" smtClean="0"/>
              <a:t> to use specific grips.</a:t>
            </a:r>
          </a:p>
          <a:p>
            <a:pPr lvl="0"/>
            <a:r>
              <a:rPr lang="en-US" sz="3200" dirty="0" smtClean="0"/>
              <a:t>The </a:t>
            </a:r>
            <a:r>
              <a:rPr lang="en-US" sz="3200" b="1" dirty="0" smtClean="0"/>
              <a:t>overhand grip</a:t>
            </a:r>
            <a:r>
              <a:rPr lang="en-US" sz="3200" dirty="0" smtClean="0"/>
              <a:t>, or </a:t>
            </a:r>
            <a:r>
              <a:rPr lang="en-US" sz="3200" b="1" dirty="0" smtClean="0"/>
              <a:t>regular grip</a:t>
            </a:r>
            <a:r>
              <a:rPr lang="en-US" sz="3200" dirty="0" smtClean="0"/>
              <a:t>, is the standard grip used for the horizontal bar. On the overhand grip the hands circle the bar with the backs of the </a:t>
            </a:r>
            <a:r>
              <a:rPr lang="en-US" sz="3200" dirty="0" smtClean="0">
                <a:solidFill>
                  <a:srgbClr val="FF0000"/>
                </a:solidFill>
              </a:rPr>
              <a:t>hands facing</a:t>
            </a:r>
            <a:r>
              <a:rPr lang="en-US" sz="3200" dirty="0" smtClean="0"/>
              <a:t> the gymnast.</a:t>
            </a:r>
          </a:p>
          <a:p>
            <a:endParaRPr lang="en-US" sz="3200"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lstStyle/>
          <a:p>
            <a:pPr>
              <a:buFont typeface="Wingdings" pitchFamily="2" charset="2"/>
              <a:buChar char="v"/>
            </a:pPr>
            <a:r>
              <a:rPr lang="en-US" sz="3200" dirty="0" smtClean="0"/>
              <a:t>A </a:t>
            </a:r>
            <a:r>
              <a:rPr lang="en-US" sz="3200" b="1" i="1" dirty="0" smtClean="0"/>
              <a:t>dorsal grip</a:t>
            </a:r>
            <a:r>
              <a:rPr lang="en-US" sz="3200" dirty="0" smtClean="0"/>
              <a:t> (also known as the dorsal hang) is an overhand grip employed while the gymnast's legs pass through the arms into a "</a:t>
            </a:r>
            <a:r>
              <a:rPr lang="en-US" sz="3200" dirty="0" smtClean="0">
                <a:solidFill>
                  <a:srgbClr val="FF0000"/>
                </a:solidFill>
              </a:rPr>
              <a:t>skin the cat" position</a:t>
            </a:r>
            <a:r>
              <a:rPr lang="en-US" sz="3200" dirty="0" smtClean="0"/>
              <a:t>. </a:t>
            </a:r>
          </a:p>
          <a:p>
            <a:pPr>
              <a:buFont typeface="Wingdings" pitchFamily="2" charset="2"/>
              <a:buChar char="v"/>
            </a:pPr>
            <a:r>
              <a:rPr lang="en-US" sz="3200" dirty="0" smtClean="0"/>
              <a:t> The overhand grip is used in </a:t>
            </a:r>
            <a:r>
              <a:rPr lang="en-US" sz="3200" dirty="0" smtClean="0">
                <a:solidFill>
                  <a:srgbClr val="FF0000"/>
                </a:solidFill>
              </a:rPr>
              <a:t>giant swings</a:t>
            </a:r>
            <a:r>
              <a:rPr lang="en-US" sz="3200" dirty="0" smtClean="0"/>
              <a:t>, and the dorsal grip in German giant swings.</a:t>
            </a:r>
          </a:p>
          <a:p>
            <a:pPr>
              <a:buFont typeface="Wingdings" pitchFamily="2" charset="2"/>
              <a:buChar char="v"/>
            </a:pPr>
            <a:r>
              <a:rPr lang="en-US" sz="3200" dirty="0" smtClean="0"/>
              <a:t> The </a:t>
            </a:r>
            <a:r>
              <a:rPr lang="en-US" sz="3200" b="1" i="1" dirty="0" smtClean="0"/>
              <a:t>reverse grip</a:t>
            </a:r>
            <a:r>
              <a:rPr lang="en-US" sz="3200" b="1" dirty="0" smtClean="0"/>
              <a:t> </a:t>
            </a:r>
            <a:r>
              <a:rPr lang="en-US" sz="3200" i="1" dirty="0" smtClean="0"/>
              <a:t>&amp;</a:t>
            </a:r>
            <a:r>
              <a:rPr lang="en-US" sz="3200" dirty="0" smtClean="0"/>
              <a:t> </a:t>
            </a:r>
            <a:r>
              <a:rPr lang="en-US" sz="3200" b="1" i="1" dirty="0" smtClean="0"/>
              <a:t>underhand grip</a:t>
            </a:r>
            <a:r>
              <a:rPr lang="en-US" sz="3200" b="1" dirty="0" smtClean="0"/>
              <a:t>,</a:t>
            </a:r>
            <a:r>
              <a:rPr lang="en-US" sz="3200" dirty="0" smtClean="0"/>
              <a:t> is the opposite of the overhand grip. The </a:t>
            </a:r>
            <a:r>
              <a:rPr lang="en-US" sz="3200" dirty="0" smtClean="0">
                <a:solidFill>
                  <a:srgbClr val="FF0000"/>
                </a:solidFill>
              </a:rPr>
              <a:t>palms</a:t>
            </a:r>
            <a:r>
              <a:rPr lang="en-US" sz="3200" dirty="0" smtClean="0"/>
              <a:t> of the hands face the gymnast. It is similar to the grip used in </a:t>
            </a:r>
            <a:r>
              <a:rPr lang="en-US" sz="3200" dirty="0" smtClean="0">
                <a:solidFill>
                  <a:srgbClr val="FF0000"/>
                </a:solidFill>
              </a:rPr>
              <a:t>chin-ups</a:t>
            </a:r>
            <a:r>
              <a:rPr lang="en-US" sz="3200" dirty="0" smtClean="0"/>
              <a:t>. Forward giant swings are among the skills that use this grip.</a:t>
            </a:r>
          </a:p>
          <a:p>
            <a:pPr>
              <a:buFont typeface="Wingdings" pitchFamily="2" charset="2"/>
              <a:buChar char="v"/>
            </a:pPr>
            <a:endParaRPr lang="en-US" sz="3200" dirty="0" smtClean="0"/>
          </a:p>
          <a:p>
            <a:endParaRPr 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normAutofit/>
          </a:bodyPr>
          <a:lstStyle/>
          <a:p>
            <a:pPr lvl="0"/>
            <a:r>
              <a:rPr lang="en-US" sz="3200" dirty="0" smtClean="0"/>
              <a:t>The </a:t>
            </a:r>
            <a:r>
              <a:rPr lang="en-US" sz="3200" b="1" i="1" dirty="0" smtClean="0"/>
              <a:t>el grip</a:t>
            </a:r>
            <a:r>
              <a:rPr lang="en-US" sz="3200" dirty="0" smtClean="0"/>
              <a:t> is also an </a:t>
            </a:r>
            <a:r>
              <a:rPr lang="en-US" sz="3200" b="1" i="1" dirty="0" smtClean="0"/>
              <a:t>underhand grip</a:t>
            </a:r>
            <a:r>
              <a:rPr lang="en-US" sz="3200" dirty="0" smtClean="0"/>
              <a:t>, in an </a:t>
            </a:r>
            <a:r>
              <a:rPr lang="en-US" sz="3200" b="1" i="1" dirty="0" smtClean="0"/>
              <a:t>el grip</a:t>
            </a:r>
            <a:r>
              <a:rPr lang="en-US" sz="3200" dirty="0" smtClean="0"/>
              <a:t> or </a:t>
            </a:r>
            <a:r>
              <a:rPr lang="en-US" sz="3200" b="1" i="1" dirty="0" smtClean="0"/>
              <a:t>l-grip</a:t>
            </a:r>
            <a:r>
              <a:rPr lang="en-US" sz="3200" dirty="0" smtClean="0"/>
              <a:t> or </a:t>
            </a:r>
            <a:r>
              <a:rPr lang="en-US" sz="3200" b="1" dirty="0" smtClean="0"/>
              <a:t>eagle grip</a:t>
            </a:r>
            <a:r>
              <a:rPr lang="en-US" sz="3200" dirty="0" smtClean="0"/>
              <a:t> a gymnasts hands are turned</a:t>
            </a:r>
            <a:r>
              <a:rPr lang="en-US" sz="3200" dirty="0" smtClean="0">
                <a:solidFill>
                  <a:srgbClr val="FF0000"/>
                </a:solidFill>
              </a:rPr>
              <a:t> 180 </a:t>
            </a:r>
            <a:r>
              <a:rPr lang="en-US" sz="3200" dirty="0" smtClean="0"/>
              <a:t>degrees outward from an over grip.</a:t>
            </a:r>
          </a:p>
          <a:p>
            <a:pPr lvl="0"/>
            <a:r>
              <a:rPr lang="en-US" sz="3200" dirty="0" smtClean="0"/>
              <a:t> Thumbs are turned out, but in the opposite direction of an under grip. This position requires </a:t>
            </a:r>
            <a:r>
              <a:rPr lang="en-US" sz="3200" dirty="0" smtClean="0">
                <a:solidFill>
                  <a:srgbClr val="FF0000"/>
                </a:solidFill>
              </a:rPr>
              <a:t>flexible shoulders </a:t>
            </a:r>
            <a:r>
              <a:rPr lang="en-US" sz="3200" dirty="0" smtClean="0"/>
              <a:t>to swing comfortably.</a:t>
            </a:r>
          </a:p>
          <a:p>
            <a:pPr lvl="0"/>
            <a:r>
              <a:rPr lang="en-US" sz="3200" dirty="0" smtClean="0"/>
              <a:t>The </a:t>
            </a:r>
            <a:r>
              <a:rPr lang="en-US" sz="3200" b="1" dirty="0" smtClean="0"/>
              <a:t>mixed grip</a:t>
            </a:r>
            <a:r>
              <a:rPr lang="en-US" sz="3200" dirty="0" smtClean="0"/>
              <a:t> is a combination of the overhand and underhand grips with one hand in each position. This grip can be used to gain more height on release skills.</a:t>
            </a:r>
          </a:p>
          <a:p>
            <a:endParaRPr lang="en-US" sz="3200"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stretch>
            <a:fillRect/>
          </a:stretch>
        </p:blipFill>
        <p:spPr>
          <a:xfrm>
            <a:off x="457200" y="381001"/>
            <a:ext cx="7772400" cy="2666999"/>
          </a:xfrm>
          <a:prstGeom prst="rect">
            <a:avLst/>
          </a:prstGeom>
        </p:spPr>
      </p:pic>
      <p:pic>
        <p:nvPicPr>
          <p:cNvPr id="6" name="Picture 5"/>
          <p:cNvPicPr>
            <a:picLocks noChangeAspect="1"/>
          </p:cNvPicPr>
          <p:nvPr/>
        </p:nvPicPr>
        <p:blipFill>
          <a:blip r:embed="rId3" cstate="print"/>
          <a:stretch>
            <a:fillRect/>
          </a:stretch>
        </p:blipFill>
        <p:spPr>
          <a:xfrm>
            <a:off x="366782" y="3352800"/>
            <a:ext cx="8015218" cy="3322143"/>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458200" cy="563562"/>
          </a:xfrm>
        </p:spPr>
        <p:txBody>
          <a:bodyPr>
            <a:normAutofit fontScale="90000"/>
          </a:bodyPr>
          <a:lstStyle/>
          <a:p>
            <a:r>
              <a:rPr lang="en-US" sz="3600" b="1" dirty="0" smtClean="0">
                <a:solidFill>
                  <a:schemeClr val="tx1"/>
                </a:solidFill>
                <a:latin typeface="+mn-lt"/>
              </a:rPr>
              <a:t>       Flip (acrobatic)</a:t>
            </a:r>
            <a:endParaRPr lang="en-US" sz="3600" dirty="0">
              <a:solidFill>
                <a:schemeClr val="tx1"/>
              </a:solidFill>
              <a:latin typeface="+mn-lt"/>
            </a:endParaRPr>
          </a:p>
        </p:txBody>
      </p:sp>
      <p:sp>
        <p:nvSpPr>
          <p:cNvPr id="3" name="Content Placeholder 2"/>
          <p:cNvSpPr>
            <a:spLocks noGrp="1"/>
          </p:cNvSpPr>
          <p:nvPr>
            <p:ph idx="1"/>
          </p:nvPr>
        </p:nvSpPr>
        <p:spPr>
          <a:xfrm>
            <a:off x="152400" y="914400"/>
            <a:ext cx="8839200" cy="5715000"/>
          </a:xfrm>
        </p:spPr>
        <p:txBody>
          <a:bodyPr>
            <a:normAutofit/>
          </a:bodyPr>
          <a:lstStyle/>
          <a:p>
            <a:pPr algn="just"/>
            <a:r>
              <a:rPr lang="en-US" dirty="0" smtClean="0">
                <a:solidFill>
                  <a:schemeClr val="tx1"/>
                </a:solidFill>
              </a:rPr>
              <a:t>An </a:t>
            </a:r>
            <a:r>
              <a:rPr lang="en-US" b="1" dirty="0" smtClean="0">
                <a:solidFill>
                  <a:schemeClr val="tx1"/>
                </a:solidFill>
              </a:rPr>
              <a:t>acrobatic flip</a:t>
            </a:r>
            <a:r>
              <a:rPr lang="en-US" dirty="0" smtClean="0">
                <a:solidFill>
                  <a:schemeClr val="tx1"/>
                </a:solidFill>
              </a:rPr>
              <a:t> is a </a:t>
            </a:r>
            <a:r>
              <a:rPr lang="en-US" dirty="0" smtClean="0">
                <a:solidFill>
                  <a:schemeClr val="tx1"/>
                </a:solidFill>
                <a:effectLst>
                  <a:outerShdw blurRad="38100" dist="38100" dir="2700000" algn="tl">
                    <a:srgbClr val="000000">
                      <a:alpha val="43137"/>
                    </a:srgbClr>
                  </a:outerShdw>
                </a:effectLst>
              </a:rPr>
              <a:t>sequence of body movements </a:t>
            </a:r>
            <a:r>
              <a:rPr lang="en-US" dirty="0" smtClean="0">
                <a:solidFill>
                  <a:schemeClr val="tx1"/>
                </a:solidFill>
              </a:rPr>
              <a:t>in which a </a:t>
            </a:r>
            <a:r>
              <a:rPr lang="en-US" dirty="0" smtClean="0">
                <a:solidFill>
                  <a:schemeClr val="tx1"/>
                </a:solidFill>
                <a:effectLst>
                  <a:outerShdw blurRad="38100" dist="38100" dir="2700000" algn="tl">
                    <a:srgbClr val="000000">
                      <a:alpha val="43137"/>
                    </a:srgbClr>
                  </a:outerShdw>
                </a:effectLst>
              </a:rPr>
              <a:t>person leaps into the air and then rotates</a:t>
            </a:r>
            <a:r>
              <a:rPr lang="en-US" dirty="0" smtClean="0">
                <a:solidFill>
                  <a:schemeClr val="tx1"/>
                </a:solidFill>
              </a:rPr>
              <a:t> one or more times while airborne. </a:t>
            </a:r>
          </a:p>
          <a:p>
            <a:pPr algn="just"/>
            <a:r>
              <a:rPr lang="en-US" dirty="0" smtClean="0">
                <a:solidFill>
                  <a:schemeClr val="tx1"/>
                </a:solidFill>
              </a:rPr>
              <a:t>Acrobatic flips are </a:t>
            </a:r>
            <a:r>
              <a:rPr lang="en-US" dirty="0" smtClean="0">
                <a:solidFill>
                  <a:schemeClr val="tx1"/>
                </a:solidFill>
                <a:effectLst>
                  <a:outerShdw blurRad="38100" dist="38100" dir="2700000" algn="tl">
                    <a:srgbClr val="000000">
                      <a:alpha val="43137"/>
                    </a:srgbClr>
                  </a:outerShdw>
                </a:effectLst>
              </a:rPr>
              <a:t>performed in </a:t>
            </a:r>
            <a:r>
              <a:rPr lang="en-US" u="sng" dirty="0" err="1" smtClean="0">
                <a:solidFill>
                  <a:schemeClr val="tx1"/>
                </a:solidFill>
                <a:effectLst>
                  <a:outerShdw blurRad="38100" dist="38100" dir="2700000" algn="tl">
                    <a:srgbClr val="000000">
                      <a:alpha val="43137"/>
                    </a:srgbClr>
                  </a:outerShdw>
                </a:effectLst>
                <a:hlinkClick r:id="rId2" tooltip="Acro dance"/>
              </a:rPr>
              <a:t>acro</a:t>
            </a:r>
            <a:r>
              <a:rPr lang="en-US" u="sng" dirty="0" smtClean="0">
                <a:effectLst>
                  <a:outerShdw blurRad="38100" dist="38100" dir="2700000" algn="tl">
                    <a:srgbClr val="000000">
                      <a:alpha val="43137"/>
                    </a:srgbClr>
                  </a:outerShdw>
                </a:effectLst>
                <a:hlinkClick r:id="rId2" tooltip="Acro dance"/>
              </a:rPr>
              <a:t> </a:t>
            </a:r>
            <a:r>
              <a:rPr lang="en-US" u="sng" dirty="0" smtClean="0">
                <a:solidFill>
                  <a:schemeClr val="tx1"/>
                </a:solidFill>
                <a:effectLst>
                  <a:outerShdw blurRad="38100" dist="38100" dir="2700000" algn="tl">
                    <a:srgbClr val="000000">
                      <a:alpha val="43137"/>
                    </a:srgbClr>
                  </a:outerShdw>
                </a:effectLst>
                <a:hlinkClick r:id="rId2" tooltip="Acro dance"/>
              </a:rPr>
              <a:t>dance</a:t>
            </a:r>
            <a:r>
              <a:rPr lang="en-US" dirty="0" smtClean="0">
                <a:solidFill>
                  <a:schemeClr val="tx1"/>
                </a:solidFill>
                <a:effectLst>
                  <a:outerShdw blurRad="38100" dist="38100" dir="2700000" algn="tl">
                    <a:srgbClr val="000000">
                      <a:alpha val="43137"/>
                    </a:srgbClr>
                  </a:outerShdw>
                </a:effectLst>
              </a:rPr>
              <a:t>, </a:t>
            </a:r>
            <a:r>
              <a:rPr lang="en-US" u="sng" dirty="0" smtClean="0">
                <a:solidFill>
                  <a:schemeClr val="tx1"/>
                </a:solidFill>
                <a:effectLst>
                  <a:outerShdw blurRad="38100" dist="38100" dir="2700000" algn="tl">
                    <a:srgbClr val="000000">
                      <a:alpha val="43137"/>
                    </a:srgbClr>
                  </a:outerShdw>
                </a:effectLst>
                <a:hlinkClick r:id="rId3" tooltip="Free running"/>
              </a:rPr>
              <a:t>free running</a:t>
            </a:r>
            <a:r>
              <a:rPr lang="en-US" dirty="0" smtClean="0">
                <a:solidFill>
                  <a:schemeClr val="tx1"/>
                </a:solidFill>
                <a:effectLst>
                  <a:outerShdw blurRad="38100" dist="38100" dir="2700000" algn="tl">
                    <a:srgbClr val="000000">
                      <a:alpha val="43137"/>
                    </a:srgbClr>
                  </a:outerShdw>
                </a:effectLst>
              </a:rPr>
              <a:t>, </a:t>
            </a:r>
            <a:r>
              <a:rPr lang="en-US" u="sng" dirty="0" smtClean="0">
                <a:solidFill>
                  <a:schemeClr val="tx1"/>
                </a:solidFill>
                <a:effectLst>
                  <a:outerShdw blurRad="38100" dist="38100" dir="2700000" algn="tl">
                    <a:srgbClr val="000000">
                      <a:alpha val="43137"/>
                    </a:srgbClr>
                  </a:outerShdw>
                </a:effectLst>
                <a:hlinkClick r:id="rId4" tooltip="Gymnastics"/>
              </a:rPr>
              <a:t>gymnastics</a:t>
            </a:r>
            <a:r>
              <a:rPr lang="en-US" dirty="0" smtClean="0">
                <a:solidFill>
                  <a:schemeClr val="tx1"/>
                </a:solidFill>
                <a:effectLst>
                  <a:outerShdw blurRad="38100" dist="38100" dir="2700000" algn="tl">
                    <a:srgbClr val="000000">
                      <a:alpha val="43137"/>
                    </a:srgbClr>
                  </a:outerShdw>
                </a:effectLst>
              </a:rPr>
              <a:t>, </a:t>
            </a:r>
            <a:r>
              <a:rPr lang="en-US" u="sng" dirty="0" smtClean="0">
                <a:solidFill>
                  <a:schemeClr val="tx1"/>
                </a:solidFill>
                <a:effectLst>
                  <a:outerShdw blurRad="38100" dist="38100" dir="2700000" algn="tl">
                    <a:srgbClr val="000000">
                      <a:alpha val="43137"/>
                    </a:srgbClr>
                  </a:outerShdw>
                </a:effectLst>
                <a:hlinkClick r:id="rId5" tooltip="Cheerleading"/>
              </a:rPr>
              <a:t>cheerleading</a:t>
            </a:r>
            <a:r>
              <a:rPr lang="en-US" dirty="0" smtClean="0">
                <a:solidFill>
                  <a:schemeClr val="tx1"/>
                </a:solidFill>
              </a:rPr>
              <a:t> and various other activities. </a:t>
            </a:r>
          </a:p>
          <a:p>
            <a:pPr algn="just"/>
            <a:r>
              <a:rPr lang="en-US" dirty="0" smtClean="0">
                <a:solidFill>
                  <a:schemeClr val="tx1"/>
                </a:solidFill>
              </a:rPr>
              <a:t>Acrobatic flips can be </a:t>
            </a:r>
          </a:p>
          <a:p>
            <a:pPr algn="just"/>
            <a:r>
              <a:rPr lang="en-US" sz="3000" dirty="0" smtClean="0">
                <a:solidFill>
                  <a:schemeClr val="tx1"/>
                </a:solidFill>
                <a:effectLst>
                  <a:outerShdw blurRad="38100" dist="38100" dir="2700000" algn="tl">
                    <a:srgbClr val="000000">
                      <a:alpha val="43137"/>
                    </a:srgbClr>
                  </a:outerShdw>
                </a:effectLst>
              </a:rPr>
              <a:t>Started from a stationary</a:t>
            </a:r>
            <a:r>
              <a:rPr lang="en-US" dirty="0" smtClean="0">
                <a:solidFill>
                  <a:schemeClr val="tx1"/>
                </a:solidFill>
                <a:effectLst>
                  <a:outerShdw blurRad="38100" dist="38100" dir="2700000" algn="tl">
                    <a:srgbClr val="000000">
                      <a:alpha val="43137"/>
                    </a:srgbClr>
                  </a:outerShdw>
                </a:effectLst>
              </a:rPr>
              <a:t>, </a:t>
            </a:r>
            <a:r>
              <a:rPr lang="en-US" dirty="0" smtClean="0">
                <a:solidFill>
                  <a:schemeClr val="tx1"/>
                </a:solidFill>
              </a:rPr>
              <a:t>standing position and </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553200"/>
          </a:xfrm>
        </p:spPr>
        <p:txBody>
          <a:bodyPr>
            <a:normAutofit lnSpcReduction="10000"/>
          </a:bodyPr>
          <a:lstStyle/>
          <a:p>
            <a:pPr algn="just">
              <a:buNone/>
            </a:pPr>
            <a:r>
              <a:rPr lang="en-US" dirty="0" smtClean="0">
                <a:solidFill>
                  <a:schemeClr val="tx1"/>
                </a:solidFill>
                <a:latin typeface="Nyala" pitchFamily="2" charset="0"/>
              </a:rPr>
              <a:t>	</a:t>
            </a:r>
            <a:r>
              <a:rPr lang="en-US" sz="3600" b="1" dirty="0" smtClean="0"/>
              <a:t> Classification</a:t>
            </a:r>
            <a:endParaRPr lang="en-US" sz="3600" dirty="0" smtClean="0"/>
          </a:p>
          <a:p>
            <a:pPr algn="just">
              <a:buNone/>
            </a:pPr>
            <a:r>
              <a:rPr lang="en-US" dirty="0" smtClean="0">
                <a:latin typeface="Nyala" pitchFamily="2" charset="0"/>
              </a:rPr>
              <a:t>  </a:t>
            </a:r>
            <a:r>
              <a:rPr lang="en-US" sz="2800" dirty="0" smtClean="0"/>
              <a:t>Commonly executed </a:t>
            </a:r>
            <a:r>
              <a:rPr lang="en-US" sz="2800" dirty="0" smtClean="0">
                <a:effectLst>
                  <a:outerShdw blurRad="38100" dist="38100" dir="2700000" algn="tl">
                    <a:srgbClr val="000000">
                      <a:alpha val="43137"/>
                    </a:srgbClr>
                  </a:outerShdw>
                </a:effectLst>
              </a:rPr>
              <a:t>immediately following another rotational move</a:t>
            </a:r>
            <a:r>
              <a:rPr lang="en-US" sz="2800" dirty="0" smtClean="0"/>
              <a:t>, such as a </a:t>
            </a:r>
            <a:r>
              <a:rPr lang="en-US" sz="2800" u="sng" dirty="0" err="1" smtClean="0">
                <a:effectLst>
                  <a:outerShdw blurRad="38100" dist="38100" dir="2700000" algn="tl">
                    <a:srgbClr val="000000">
                      <a:alpha val="43137"/>
                    </a:srgbClr>
                  </a:outerShdw>
                </a:effectLst>
                <a:hlinkClick r:id="rId2" tooltip="Roundoff"/>
              </a:rPr>
              <a:t>roundoff</a:t>
            </a:r>
            <a:r>
              <a:rPr lang="en-US" sz="2800" dirty="0" smtClean="0">
                <a:effectLst>
                  <a:outerShdw blurRad="38100" dist="38100" dir="2700000" algn="tl">
                    <a:srgbClr val="000000">
                      <a:alpha val="43137"/>
                    </a:srgbClr>
                  </a:outerShdw>
                </a:effectLst>
              </a:rPr>
              <a:t> or handspring</a:t>
            </a:r>
            <a:r>
              <a:rPr lang="en-US" sz="2800" dirty="0" smtClean="0"/>
              <a:t>, </a:t>
            </a:r>
            <a:r>
              <a:rPr lang="en-US" sz="2800" dirty="0" smtClean="0">
                <a:effectLst>
                  <a:outerShdw blurRad="38100" dist="38100" dir="2700000" algn="tl">
                    <a:srgbClr val="000000">
                      <a:alpha val="43137"/>
                    </a:srgbClr>
                  </a:outerShdw>
                </a:effectLst>
              </a:rPr>
              <a:t>to take advantage of the </a:t>
            </a:r>
            <a:r>
              <a:rPr lang="en-US" sz="2800" u="sng" dirty="0" smtClean="0">
                <a:effectLst>
                  <a:outerShdw blurRad="38100" dist="38100" dir="2700000" algn="tl">
                    <a:srgbClr val="000000">
                      <a:alpha val="43137"/>
                    </a:srgbClr>
                  </a:outerShdw>
                </a:effectLst>
                <a:hlinkClick r:id="rId3" tooltip="Angular momentum"/>
              </a:rPr>
              <a:t>angular momentum</a:t>
            </a:r>
            <a:r>
              <a:rPr lang="en-US" sz="2800" dirty="0" smtClean="0"/>
              <a:t> developed in the preceding move. </a:t>
            </a:r>
          </a:p>
          <a:p>
            <a:pPr marL="0" lvl="1" indent="0" algn="just">
              <a:buNone/>
            </a:pPr>
            <a:r>
              <a:rPr lang="en-US" sz="2800" dirty="0" smtClean="0">
                <a:effectLst>
                  <a:outerShdw blurRad="38100" dist="38100" dir="2700000" algn="tl">
                    <a:srgbClr val="000000">
                      <a:alpha val="43137"/>
                    </a:srgbClr>
                  </a:outerShdw>
                </a:effectLst>
              </a:rPr>
              <a:t>  hands do not touch the floor</a:t>
            </a:r>
            <a:r>
              <a:rPr lang="en-US" sz="2800" dirty="0" smtClean="0"/>
              <a:t> during execution of a flip  </a:t>
            </a:r>
          </a:p>
          <a:p>
            <a:pPr marL="0" lvl="1" indent="0" algn="just">
              <a:buNone/>
            </a:pPr>
            <a:r>
              <a:rPr lang="en-US" sz="2800" dirty="0" smtClean="0"/>
              <a:t>   and </a:t>
            </a:r>
            <a:r>
              <a:rPr lang="en-US" sz="2800" dirty="0" smtClean="0">
                <a:effectLst>
                  <a:outerShdw blurRad="38100" dist="38100" dir="2700000" algn="tl">
                    <a:srgbClr val="000000">
                      <a:alpha val="43137"/>
                    </a:srgbClr>
                  </a:outerShdw>
                </a:effectLst>
              </a:rPr>
              <a:t>strive to land on the feet in an upright position.</a:t>
            </a:r>
          </a:p>
          <a:p>
            <a:pPr marL="0" lvl="1" indent="0" algn="just">
              <a:buNone/>
            </a:pPr>
            <a:r>
              <a:rPr lang="en-US" sz="2800" dirty="0" smtClean="0">
                <a:solidFill>
                  <a:schemeClr val="tx1"/>
                </a:solidFill>
                <a:effectLst>
                  <a:outerShdw blurRad="38100" dist="38100" dir="2700000" algn="tl">
                    <a:srgbClr val="000000">
                      <a:alpha val="43137"/>
                    </a:srgbClr>
                  </a:outerShdw>
                </a:effectLst>
              </a:rPr>
              <a:t> </a:t>
            </a:r>
            <a:r>
              <a:rPr lang="en-US" sz="2800" dirty="0" smtClean="0">
                <a:solidFill>
                  <a:schemeClr val="tx1"/>
                </a:solidFill>
              </a:rPr>
              <a:t>Flips are generally </a:t>
            </a:r>
            <a:r>
              <a:rPr lang="en-US" sz="2800" dirty="0" smtClean="0">
                <a:solidFill>
                  <a:schemeClr val="tx1"/>
                </a:solidFill>
                <a:effectLst>
                  <a:outerShdw blurRad="38100" dist="38100" dir="2700000" algn="tl">
                    <a:srgbClr val="000000">
                      <a:alpha val="43137"/>
                    </a:srgbClr>
                  </a:outerShdw>
                </a:effectLst>
              </a:rPr>
              <a:t>categorized according to the </a:t>
            </a:r>
          </a:p>
          <a:p>
            <a:pPr marL="0" lvl="1" indent="0" algn="just">
              <a:buNone/>
            </a:pPr>
            <a:r>
              <a:rPr lang="en-US" sz="2800" dirty="0" smtClean="0">
                <a:effectLst>
                  <a:outerShdw blurRad="38100" dist="38100" dir="2700000" algn="tl">
                    <a:srgbClr val="000000">
                      <a:alpha val="43137"/>
                    </a:srgbClr>
                  </a:outerShdw>
                </a:effectLst>
              </a:rPr>
              <a:t>  </a:t>
            </a:r>
            <a:r>
              <a:rPr lang="en-US" sz="2800" dirty="0" smtClean="0">
                <a:solidFill>
                  <a:schemeClr val="tx1"/>
                </a:solidFill>
                <a:effectLst>
                  <a:outerShdw blurRad="38100" dist="38100" dir="2700000" algn="tl">
                    <a:srgbClr val="000000">
                      <a:alpha val="43137"/>
                    </a:srgbClr>
                  </a:outerShdw>
                </a:effectLst>
              </a:rPr>
              <a:t>direction of body rotation</a:t>
            </a:r>
            <a:r>
              <a:rPr lang="en-US" sz="2800" dirty="0" smtClean="0">
                <a:solidFill>
                  <a:schemeClr val="tx1"/>
                </a:solidFill>
              </a:rPr>
              <a:t>. </a:t>
            </a:r>
          </a:p>
          <a:p>
            <a:pPr marL="1071563" indent="14288" algn="just">
              <a:buNone/>
            </a:pPr>
            <a:r>
              <a:rPr lang="en-US" sz="2800" dirty="0" smtClean="0">
                <a:solidFill>
                  <a:schemeClr val="tx1"/>
                </a:solidFill>
              </a:rPr>
              <a:t>E.g. The body rotates in the </a:t>
            </a:r>
            <a:r>
              <a:rPr lang="en-US" sz="2800" dirty="0" smtClean="0">
                <a:solidFill>
                  <a:schemeClr val="tx1"/>
                </a:solidFill>
                <a:effectLst>
                  <a:outerShdw blurRad="38100" dist="38100" dir="2700000" algn="tl">
                    <a:srgbClr val="000000">
                      <a:alpha val="43137"/>
                    </a:srgbClr>
                  </a:outerShdw>
                </a:effectLst>
              </a:rPr>
              <a:t>forward direction</a:t>
            </a:r>
            <a:r>
              <a:rPr lang="en-US" sz="2800" dirty="0" smtClean="0">
                <a:solidFill>
                  <a:schemeClr val="tx1"/>
                </a:solidFill>
              </a:rPr>
              <a:t> (i.e., face first) in a </a:t>
            </a:r>
            <a:r>
              <a:rPr lang="en-US" sz="2800" i="1" dirty="0" smtClean="0">
                <a:solidFill>
                  <a:schemeClr val="tx1"/>
                </a:solidFill>
                <a:effectLst>
                  <a:outerShdw blurRad="38100" dist="38100" dir="2700000" algn="tl">
                    <a:srgbClr val="000000">
                      <a:alpha val="43137"/>
                    </a:srgbClr>
                  </a:outerShdw>
                </a:effectLst>
              </a:rPr>
              <a:t>front flip</a:t>
            </a:r>
            <a:r>
              <a:rPr lang="en-US" sz="2800" dirty="0" smtClean="0">
                <a:solidFill>
                  <a:schemeClr val="tx1"/>
                </a:solidFill>
              </a:rPr>
              <a:t> and in the </a:t>
            </a:r>
            <a:r>
              <a:rPr lang="en-US" sz="2800" i="1" dirty="0" smtClean="0">
                <a:solidFill>
                  <a:schemeClr val="tx1"/>
                </a:solidFill>
                <a:effectLst>
                  <a:outerShdw blurRad="38100" dist="38100" dir="2700000" algn="tl">
                    <a:srgbClr val="000000">
                      <a:alpha val="43137"/>
                    </a:srgbClr>
                  </a:outerShdw>
                </a:effectLst>
              </a:rPr>
              <a:t>opposite </a:t>
            </a:r>
            <a:r>
              <a:rPr lang="en-US" sz="2800" dirty="0" smtClean="0">
                <a:solidFill>
                  <a:schemeClr val="tx1"/>
                </a:solidFill>
              </a:rPr>
              <a:t>direction</a:t>
            </a:r>
            <a:r>
              <a:rPr lang="en-US" sz="2800" dirty="0" smtClean="0">
                <a:solidFill>
                  <a:schemeClr val="tx1"/>
                </a:solidFill>
                <a:effectLst>
                  <a:outerShdw blurRad="38100" dist="38100" dir="2700000" algn="tl">
                    <a:srgbClr val="000000">
                      <a:alpha val="43137"/>
                    </a:srgbClr>
                  </a:outerShdw>
                </a:effectLst>
              </a:rPr>
              <a:t> </a:t>
            </a:r>
            <a:r>
              <a:rPr lang="en-US" sz="2800" dirty="0" smtClean="0">
                <a:solidFill>
                  <a:schemeClr val="tx1"/>
                </a:solidFill>
              </a:rPr>
              <a:t>in a </a:t>
            </a:r>
            <a:r>
              <a:rPr lang="en-US" sz="2800" i="1" dirty="0" smtClean="0">
                <a:solidFill>
                  <a:schemeClr val="tx1"/>
                </a:solidFill>
                <a:effectLst>
                  <a:outerShdw blurRad="38100" dist="38100" dir="2700000" algn="tl">
                    <a:srgbClr val="000000">
                      <a:alpha val="43137"/>
                    </a:srgbClr>
                  </a:outerShdw>
                </a:effectLst>
              </a:rPr>
              <a:t>back flip</a:t>
            </a:r>
            <a:r>
              <a:rPr lang="en-US" sz="2800" dirty="0" smtClean="0">
                <a:solidFill>
                  <a:schemeClr val="tx1"/>
                </a:solidFill>
                <a:effectLst>
                  <a:outerShdw blurRad="38100" dist="38100" dir="2700000" algn="tl">
                    <a:srgbClr val="000000">
                      <a:alpha val="43137"/>
                    </a:srgbClr>
                  </a:outerShdw>
                </a:effectLst>
              </a:rPr>
              <a:t>.</a:t>
            </a:r>
          </a:p>
          <a:p>
            <a:pPr algn="just">
              <a:buNone/>
            </a:pPr>
            <a:r>
              <a:rPr lang="en-US" sz="2800" dirty="0" smtClean="0">
                <a:solidFill>
                  <a:schemeClr val="tx1"/>
                </a:solidFill>
              </a:rPr>
              <a:t>	Gymnastics flips require the hips to pass over the head. </a:t>
            </a:r>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763000" cy="6324600"/>
          </a:xfrm>
        </p:spPr>
        <p:txBody>
          <a:bodyPr>
            <a:normAutofit/>
          </a:bodyPr>
          <a:lstStyle/>
          <a:p>
            <a:pPr lvl="1">
              <a:buNone/>
            </a:pPr>
            <a:r>
              <a:rPr lang="en-US" sz="3200" b="1" dirty="0" smtClean="0">
                <a:latin typeface="Nyala" pitchFamily="2" charset="0"/>
              </a:rPr>
              <a:t>Common modifications</a:t>
            </a:r>
            <a:endParaRPr lang="en-US" sz="3200" dirty="0" smtClean="0"/>
          </a:p>
          <a:p>
            <a:pPr lvl="1">
              <a:buNone/>
            </a:pPr>
            <a:r>
              <a:rPr lang="en-US" sz="2800" dirty="0" smtClean="0"/>
              <a:t>Gymnastics flips require the hips to pass over the head.</a:t>
            </a:r>
            <a:endParaRPr lang="en-US" sz="2800" b="1" dirty="0" smtClean="0">
              <a:solidFill>
                <a:schemeClr val="tx1"/>
              </a:solidFill>
            </a:endParaRPr>
          </a:p>
          <a:p>
            <a:pPr lvl="1">
              <a:buNone/>
            </a:pPr>
            <a:r>
              <a:rPr lang="en-US" sz="2800" b="1" dirty="0" smtClean="0">
                <a:solidFill>
                  <a:schemeClr val="tx1"/>
                </a:solidFill>
              </a:rPr>
              <a:t>Gainer</a:t>
            </a:r>
            <a:r>
              <a:rPr lang="en-US" sz="2800" dirty="0" smtClean="0">
                <a:solidFill>
                  <a:schemeClr val="tx1"/>
                </a:solidFill>
              </a:rPr>
              <a:t>.  </a:t>
            </a:r>
          </a:p>
          <a:p>
            <a:pPr lvl="1">
              <a:buNone/>
            </a:pPr>
            <a:r>
              <a:rPr lang="en-US" sz="2800" dirty="0" smtClean="0">
                <a:solidFill>
                  <a:schemeClr val="tx1"/>
                </a:solidFill>
              </a:rPr>
              <a:t>A back flip that ends with the performer </a:t>
            </a:r>
            <a:r>
              <a:rPr lang="en-US" sz="2800" dirty="0" smtClean="0">
                <a:solidFill>
                  <a:schemeClr val="tx1"/>
                </a:solidFill>
                <a:effectLst>
                  <a:outerShdw blurRad="38100" dist="38100" dir="2700000" algn="tl">
                    <a:srgbClr val="000000">
                      <a:alpha val="43137"/>
                    </a:srgbClr>
                  </a:outerShdw>
                </a:effectLst>
              </a:rPr>
              <a:t>forward of the starting point due to forward momentum.</a:t>
            </a:r>
          </a:p>
          <a:p>
            <a:pPr lvl="1">
              <a:buNone/>
            </a:pPr>
            <a:r>
              <a:rPr lang="en-US" sz="2800" b="1" dirty="0" smtClean="0">
                <a:solidFill>
                  <a:schemeClr val="tx1"/>
                </a:solidFill>
              </a:rPr>
              <a:t>Loser</a:t>
            </a:r>
            <a:r>
              <a:rPr lang="en-US" sz="2800" dirty="0" smtClean="0">
                <a:solidFill>
                  <a:schemeClr val="tx1"/>
                </a:solidFill>
              </a:rPr>
              <a:t>.  A front flip that ends with the performer </a:t>
            </a:r>
            <a:r>
              <a:rPr lang="en-US" sz="2800" dirty="0" smtClean="0">
                <a:solidFill>
                  <a:schemeClr val="tx1"/>
                </a:solidFill>
                <a:effectLst>
                  <a:outerShdw blurRad="38100" dist="38100" dir="2700000" algn="tl">
                    <a:srgbClr val="000000">
                      <a:alpha val="43137"/>
                    </a:srgbClr>
                  </a:outerShdw>
                </a:effectLst>
              </a:rPr>
              <a:t>behind the starting position due to backward momentum.</a:t>
            </a:r>
          </a:p>
          <a:p>
            <a:pPr lvl="1">
              <a:buNone/>
            </a:pPr>
            <a:r>
              <a:rPr lang="en-US" sz="2800" b="1" dirty="0" smtClean="0">
                <a:solidFill>
                  <a:schemeClr val="tx1"/>
                </a:solidFill>
              </a:rPr>
              <a:t>Switch</a:t>
            </a:r>
            <a:r>
              <a:rPr lang="en-US" sz="2800" dirty="0" smtClean="0">
                <a:solidFill>
                  <a:schemeClr val="tx1"/>
                </a:solidFill>
              </a:rPr>
              <a:t>.  A flip that is </a:t>
            </a:r>
            <a:r>
              <a:rPr lang="en-US" sz="2800" dirty="0" smtClean="0">
                <a:solidFill>
                  <a:schemeClr val="tx1"/>
                </a:solidFill>
                <a:effectLst>
                  <a:outerShdw blurRad="38100" dist="38100" dir="2700000" algn="tl">
                    <a:srgbClr val="000000">
                      <a:alpha val="43137"/>
                    </a:srgbClr>
                  </a:outerShdw>
                </a:effectLst>
              </a:rPr>
              <a:t>launched from and lands on the same leg.</a:t>
            </a:r>
          </a:p>
          <a:p>
            <a:pPr lvl="1">
              <a:buNone/>
            </a:pPr>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10600" cy="6553200"/>
          </a:xfrm>
        </p:spPr>
        <p:txBody>
          <a:bodyPr>
            <a:normAutofit/>
          </a:bodyPr>
          <a:lstStyle/>
          <a:p>
            <a:pPr marL="0" indent="0" algn="just">
              <a:buNone/>
            </a:pPr>
            <a:r>
              <a:rPr lang="en-US" sz="2800" b="1" dirty="0" smtClean="0">
                <a:solidFill>
                  <a:schemeClr val="tx1"/>
                </a:solidFill>
              </a:rPr>
              <a:t>Tucks</a:t>
            </a:r>
            <a:r>
              <a:rPr lang="en-US" sz="2800" dirty="0" smtClean="0">
                <a:solidFill>
                  <a:schemeClr val="tx1"/>
                </a:solidFill>
              </a:rPr>
              <a:t> - Legs together, with knees fully bent and drawn to the chest and hands clutching the knees or otherwise held close to the body.  </a:t>
            </a:r>
          </a:p>
          <a:p>
            <a:pPr marL="1255713" lvl="0" indent="-357188">
              <a:buNone/>
            </a:pPr>
            <a:r>
              <a:rPr lang="en-US" sz="2800" dirty="0" smtClean="0">
                <a:solidFill>
                  <a:schemeClr val="tx1"/>
                </a:solidFill>
              </a:rPr>
              <a:t>* Tuck  (1 flip)</a:t>
            </a:r>
          </a:p>
          <a:p>
            <a:pPr marL="1255713" lvl="0" indent="-357188">
              <a:buNone/>
            </a:pPr>
            <a:r>
              <a:rPr lang="en-US" sz="2800" dirty="0" smtClean="0">
                <a:solidFill>
                  <a:schemeClr val="tx1"/>
                </a:solidFill>
              </a:rPr>
              <a:t>* Double Tuck (2 flips)</a:t>
            </a:r>
          </a:p>
          <a:p>
            <a:pPr marL="1255713" lvl="0" indent="-357188">
              <a:buNone/>
            </a:pPr>
            <a:r>
              <a:rPr lang="en-US" sz="2800" dirty="0" smtClean="0">
                <a:solidFill>
                  <a:schemeClr val="tx1"/>
                </a:solidFill>
              </a:rPr>
              <a:t>* Triple Tuck (3 flips)</a:t>
            </a:r>
          </a:p>
          <a:p>
            <a:pPr marL="0" indent="0" algn="just">
              <a:buNone/>
            </a:pPr>
            <a:r>
              <a:rPr lang="en-US" sz="2800" b="1" dirty="0" smtClean="0">
                <a:solidFill>
                  <a:schemeClr val="tx1"/>
                </a:solidFill>
              </a:rPr>
              <a:t>Aerials - </a:t>
            </a:r>
            <a:r>
              <a:rPr lang="en-US" sz="2800" dirty="0" smtClean="0">
                <a:solidFill>
                  <a:schemeClr val="tx1"/>
                </a:solidFill>
              </a:rPr>
              <a:t>Unbent knees, with legs in a forward or side </a:t>
            </a:r>
            <a:r>
              <a:rPr lang="en-US" sz="2800" u="sng" dirty="0" smtClean="0">
                <a:solidFill>
                  <a:schemeClr val="tx1"/>
                </a:solidFill>
                <a:hlinkClick r:id="rId2" tooltip="Split (gymnastics)"/>
              </a:rPr>
              <a:t>split</a:t>
            </a:r>
            <a:r>
              <a:rPr lang="en-US" sz="2800" dirty="0" smtClean="0">
                <a:solidFill>
                  <a:schemeClr val="tx1"/>
                </a:solidFill>
              </a:rPr>
              <a:t> and aligned on the rotational </a:t>
            </a:r>
            <a:r>
              <a:rPr lang="en-US" sz="2800" u="sng" dirty="0" smtClean="0">
                <a:solidFill>
                  <a:schemeClr val="tx1"/>
                </a:solidFill>
                <a:hlinkClick r:id="rId3" tooltip="Plane (geometry)"/>
              </a:rPr>
              <a:t>plane</a:t>
            </a:r>
            <a:r>
              <a:rPr lang="en-US" sz="2800" dirty="0" smtClean="0">
                <a:solidFill>
                  <a:schemeClr val="tx1"/>
                </a:solidFill>
              </a:rPr>
              <a:t>, resulting in a </a:t>
            </a:r>
            <a:r>
              <a:rPr lang="en-US" sz="2800" u="sng" dirty="0" smtClean="0">
                <a:solidFill>
                  <a:schemeClr val="tx1"/>
                </a:solidFill>
                <a:hlinkClick r:id="rId4" tooltip="Front aerial"/>
              </a:rPr>
              <a:t>front aerial</a:t>
            </a:r>
            <a:r>
              <a:rPr lang="en-US" sz="2800" dirty="0" smtClean="0">
                <a:solidFill>
                  <a:schemeClr val="tx1"/>
                </a:solidFill>
              </a:rPr>
              <a:t> or </a:t>
            </a:r>
            <a:r>
              <a:rPr lang="en-US" sz="2800" u="sng" dirty="0" smtClean="0">
                <a:solidFill>
                  <a:schemeClr val="tx1"/>
                </a:solidFill>
                <a:hlinkClick r:id="rId5" tooltip="Side aerial"/>
              </a:rPr>
              <a:t>side aerial</a:t>
            </a:r>
            <a:r>
              <a:rPr lang="en-US" sz="2800" dirty="0" smtClean="0">
                <a:solidFill>
                  <a:schemeClr val="tx1"/>
                </a:solidFill>
              </a:rPr>
              <a:t>, respectively.</a:t>
            </a:r>
          </a:p>
          <a:p>
            <a:pPr lvl="0">
              <a:buNone/>
            </a:pPr>
            <a:r>
              <a:rPr lang="en-US" sz="2800" dirty="0" smtClean="0">
                <a:solidFill>
                  <a:schemeClr val="tx1"/>
                </a:solidFill>
                <a:hlinkClick r:id="rId4" tooltip="Front aerial"/>
              </a:rPr>
              <a:t>*Front aerial</a:t>
            </a:r>
            <a:r>
              <a:rPr lang="en-US" sz="2800" dirty="0" smtClean="0">
                <a:solidFill>
                  <a:schemeClr val="tx1"/>
                </a:solidFill>
              </a:rPr>
              <a:t> - front aerial with legs in a front </a:t>
            </a:r>
            <a:r>
              <a:rPr lang="en-US" sz="2800" dirty="0" smtClean="0">
                <a:solidFill>
                  <a:schemeClr val="tx1"/>
                </a:solidFill>
                <a:hlinkClick r:id="rId2" tooltip="Split (gymnastics)"/>
              </a:rPr>
              <a:t>split</a:t>
            </a:r>
            <a:r>
              <a:rPr lang="en-US" sz="2800" dirty="0" smtClean="0">
                <a:solidFill>
                  <a:schemeClr val="tx1"/>
                </a:solidFill>
              </a:rPr>
              <a:t>.</a:t>
            </a:r>
          </a:p>
          <a:p>
            <a:pPr lvl="0">
              <a:buNone/>
            </a:pPr>
            <a:r>
              <a:rPr lang="en-US" sz="2800" dirty="0" smtClean="0">
                <a:solidFill>
                  <a:schemeClr val="tx1"/>
                </a:solidFill>
                <a:hlinkClick r:id="rId5" tooltip="Side aerial"/>
              </a:rPr>
              <a:t>*Side aerial</a:t>
            </a:r>
            <a:r>
              <a:rPr lang="en-US" sz="2800" dirty="0" smtClean="0">
                <a:solidFill>
                  <a:schemeClr val="tx1"/>
                </a:solidFill>
              </a:rPr>
              <a:t> - side aerial with legs in a side split.</a:t>
            </a:r>
          </a:p>
          <a:p>
            <a:pPr lvl="0">
              <a:buNone/>
            </a:pPr>
            <a:endParaRPr lang="en-US" sz="2800" dirty="0" smtClean="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15110"/>
          </a:xfrm>
        </p:spPr>
        <p:txBody>
          <a:bodyPr>
            <a:normAutofit/>
          </a:bodyPr>
          <a:lstStyle/>
          <a:p>
            <a:pPr marL="0" indent="0">
              <a:buNone/>
            </a:pPr>
            <a:r>
              <a:rPr lang="en-US" b="1" dirty="0" smtClean="0">
                <a:solidFill>
                  <a:schemeClr val="tx1"/>
                </a:solidFill>
              </a:rPr>
              <a:t>Layouts - </a:t>
            </a:r>
            <a:r>
              <a:rPr lang="en-US" dirty="0" smtClean="0">
                <a:solidFill>
                  <a:schemeClr val="tx1"/>
                </a:solidFill>
              </a:rPr>
              <a:t>Body fully extended with legs together, unbent hips and knees, and arms held against the sides</a:t>
            </a:r>
            <a:endParaRPr lang="en-US" b="1" dirty="0" smtClean="0">
              <a:solidFill>
                <a:schemeClr val="tx1"/>
              </a:solidFill>
            </a:endParaRPr>
          </a:p>
          <a:p>
            <a:pPr>
              <a:buNone/>
            </a:pPr>
            <a:r>
              <a:rPr lang="en-US" dirty="0" smtClean="0">
                <a:solidFill>
                  <a:schemeClr val="tx1"/>
                </a:solidFill>
              </a:rPr>
              <a:t>* </a:t>
            </a:r>
            <a:r>
              <a:rPr lang="en-US" sz="2600" dirty="0" smtClean="0">
                <a:solidFill>
                  <a:schemeClr val="tx1"/>
                </a:solidFill>
                <a:hlinkClick r:id="rId2" tooltip="Layout"/>
              </a:rPr>
              <a:t>Layout</a:t>
            </a:r>
            <a:r>
              <a:rPr lang="en-US" sz="2600" dirty="0" smtClean="0">
                <a:solidFill>
                  <a:schemeClr val="tx1"/>
                </a:solidFill>
              </a:rPr>
              <a:t>	    	* Half  Twist		* Full + </a:t>
            </a:r>
            <a:r>
              <a:rPr lang="en-US" sz="2600" dirty="0" smtClean="0">
                <a:solidFill>
                  <a:schemeClr val="tx1"/>
                </a:solidFill>
                <a:hlinkClick r:id="rId3" tooltip="Full twisting layout"/>
              </a:rPr>
              <a:t>½</a:t>
            </a:r>
            <a:r>
              <a:rPr lang="en-US" sz="2600" dirty="0" smtClean="0">
                <a:solidFill>
                  <a:schemeClr val="tx1"/>
                </a:solidFill>
              </a:rPr>
              <a:t> 	</a:t>
            </a:r>
          </a:p>
          <a:p>
            <a:pPr>
              <a:buNone/>
            </a:pPr>
            <a:r>
              <a:rPr lang="en-US" sz="2600" dirty="0" smtClean="0">
                <a:solidFill>
                  <a:schemeClr val="tx1"/>
                </a:solidFill>
                <a:hlinkClick r:id="rId3" tooltip="Full twisting layout"/>
              </a:rPr>
              <a:t>* Full Twist</a:t>
            </a:r>
            <a:r>
              <a:rPr lang="en-US" sz="2600" dirty="0" smtClean="0">
                <a:solidFill>
                  <a:schemeClr val="tx1"/>
                </a:solidFill>
              </a:rPr>
              <a:t> 		</a:t>
            </a:r>
            <a:r>
              <a:rPr lang="en-US" sz="2600" dirty="0" smtClean="0">
                <a:solidFill>
                  <a:schemeClr val="tx1"/>
                </a:solidFill>
                <a:hlinkClick r:id="rId4" tooltip="Double Full"/>
              </a:rPr>
              <a:t>* Double Full</a:t>
            </a:r>
            <a:r>
              <a:rPr lang="en-US" sz="2600" dirty="0" smtClean="0">
                <a:solidFill>
                  <a:schemeClr val="tx1"/>
                </a:solidFill>
              </a:rPr>
              <a:t>		* Double Full + 1/2 </a:t>
            </a:r>
          </a:p>
          <a:p>
            <a:pPr>
              <a:buNone/>
            </a:pPr>
            <a:r>
              <a:rPr lang="en-US" sz="2600" dirty="0" smtClean="0">
                <a:solidFill>
                  <a:schemeClr val="tx1"/>
                </a:solidFill>
              </a:rPr>
              <a:t>* Triple Full 	         * Double Layout 	   * Double Layout Full In </a:t>
            </a:r>
          </a:p>
          <a:p>
            <a:pPr>
              <a:buNone/>
            </a:pPr>
            <a:r>
              <a:rPr lang="en-US" sz="2600" dirty="0" smtClean="0">
                <a:solidFill>
                  <a:schemeClr val="tx1"/>
                </a:solidFill>
              </a:rPr>
              <a:t>* Double Layout Half In, Half Out 	 * Double Layout Full Out </a:t>
            </a:r>
          </a:p>
          <a:p>
            <a:pPr>
              <a:buNone/>
            </a:pPr>
            <a:r>
              <a:rPr lang="en-US" sz="2600" dirty="0" smtClean="0">
                <a:solidFill>
                  <a:schemeClr val="tx1"/>
                </a:solidFill>
              </a:rPr>
              <a:t>* Double Layout Full In, Full Out </a:t>
            </a:r>
          </a:p>
          <a:p>
            <a:pPr marL="4763" indent="11113" algn="just">
              <a:buNone/>
            </a:pPr>
            <a:r>
              <a:rPr lang="en-US" b="1" dirty="0" smtClean="0">
                <a:solidFill>
                  <a:schemeClr val="tx1"/>
                </a:solidFill>
              </a:rPr>
              <a:t>Pikes - </a:t>
            </a:r>
            <a:r>
              <a:rPr lang="en-US" dirty="0" smtClean="0">
                <a:solidFill>
                  <a:schemeClr val="tx1"/>
                </a:solidFill>
              </a:rPr>
              <a:t>Bent hips, with knees straight and legs together.</a:t>
            </a:r>
            <a:endParaRPr lang="en-US" b="1" dirty="0" smtClean="0">
              <a:solidFill>
                <a:schemeClr val="tx1"/>
              </a:solidFill>
            </a:endParaRPr>
          </a:p>
          <a:p>
            <a:pPr>
              <a:buNone/>
            </a:pPr>
            <a:r>
              <a:rPr lang="en-US" dirty="0" smtClean="0">
                <a:solidFill>
                  <a:schemeClr val="tx1"/>
                </a:solidFill>
              </a:rPr>
              <a:t>* Pike - Single flip completed in the pike body form.</a:t>
            </a:r>
          </a:p>
          <a:p>
            <a:pPr>
              <a:buNone/>
            </a:pPr>
            <a:r>
              <a:rPr lang="en-US" dirty="0" smtClean="0">
                <a:solidFill>
                  <a:schemeClr val="tx1"/>
                </a:solidFill>
              </a:rPr>
              <a:t>* Double Pike - Two flips completed in the pike body form.</a:t>
            </a:r>
          </a:p>
          <a:p>
            <a:pPr>
              <a:buNone/>
            </a:pPr>
            <a:endParaRPr lang="en-US" dirty="0" smtClean="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b="1" dirty="0" smtClean="0">
                <a:solidFill>
                  <a:schemeClr val="tx1"/>
                </a:solidFill>
                <a:latin typeface="Nyala" pitchFamily="2" charset="0"/>
              </a:rPr>
              <a:t>Dominant movement pattern</a:t>
            </a:r>
            <a:endParaRPr lang="en-US" dirty="0">
              <a:solidFill>
                <a:schemeClr val="tx1"/>
              </a:solidFill>
              <a:latin typeface="Nyala" pitchFamily="2" charset="0"/>
            </a:endParaRPr>
          </a:p>
        </p:txBody>
      </p:sp>
      <p:sp>
        <p:nvSpPr>
          <p:cNvPr id="3" name="Content Placeholder 2"/>
          <p:cNvSpPr>
            <a:spLocks noGrp="1"/>
          </p:cNvSpPr>
          <p:nvPr>
            <p:ph idx="1"/>
          </p:nvPr>
        </p:nvSpPr>
        <p:spPr>
          <a:xfrm>
            <a:off x="228600" y="838200"/>
            <a:ext cx="8686800" cy="5791200"/>
          </a:xfrm>
        </p:spPr>
        <p:txBody>
          <a:bodyPr>
            <a:noAutofit/>
          </a:bodyPr>
          <a:lstStyle/>
          <a:p>
            <a:pPr marL="3175" indent="11113" algn="just">
              <a:buNone/>
            </a:pPr>
            <a:r>
              <a:rPr lang="en-US" sz="2800" dirty="0" smtClean="0">
                <a:solidFill>
                  <a:schemeClr val="tx1"/>
                </a:solidFill>
              </a:rPr>
              <a:t>The dominant movement pattern (DMP) is a </a:t>
            </a:r>
            <a:r>
              <a:rPr lang="en-US" sz="2800" dirty="0" smtClean="0">
                <a:solidFill>
                  <a:schemeClr val="tx1"/>
                </a:solidFill>
                <a:effectLst>
                  <a:outerShdw blurRad="38100" dist="38100" dir="2700000" algn="tl">
                    <a:srgbClr val="000000">
                      <a:alpha val="43137"/>
                    </a:srgbClr>
                  </a:outerShdw>
                </a:effectLst>
              </a:rPr>
              <a:t>framework for classifying the myriad of gymnastics activities i</a:t>
            </a:r>
            <a:r>
              <a:rPr lang="en-US" sz="2800" dirty="0" smtClean="0">
                <a:solidFill>
                  <a:schemeClr val="tx1"/>
                </a:solidFill>
              </a:rPr>
              <a:t>nto a small number of reoccurring movement patterns that helps to simplify the teaching of gymnastics.</a:t>
            </a:r>
          </a:p>
          <a:p>
            <a:pPr marL="88900" indent="0" algn="just">
              <a:buNone/>
            </a:pPr>
            <a:r>
              <a:rPr lang="en-US" sz="2800" dirty="0" smtClean="0">
                <a:solidFill>
                  <a:schemeClr val="tx1"/>
                </a:solidFill>
              </a:rPr>
              <a:t>Five key movement areas underpin all gymnastics activities and skills: </a:t>
            </a:r>
          </a:p>
          <a:p>
            <a:pPr marL="88900" indent="0" algn="just">
              <a:buFont typeface="Wingdings" pitchFamily="2" charset="2"/>
              <a:buChar char="ü"/>
            </a:pPr>
            <a:r>
              <a:rPr lang="en-US" sz="2800" dirty="0" smtClean="0">
                <a:solidFill>
                  <a:schemeClr val="tx1"/>
                </a:solidFill>
                <a:effectLst>
                  <a:outerShdw blurRad="38100" dist="38100" dir="2700000" algn="tl">
                    <a:srgbClr val="000000">
                      <a:alpha val="43137"/>
                    </a:srgbClr>
                  </a:outerShdw>
                </a:effectLst>
              </a:rPr>
              <a:t>Statics  - a still or stationary body position</a:t>
            </a:r>
          </a:p>
          <a:p>
            <a:pPr marL="88900" indent="0" algn="just">
              <a:buFont typeface="Wingdings" pitchFamily="2" charset="2"/>
              <a:buChar char="ü"/>
            </a:pPr>
            <a:r>
              <a:rPr lang="en-US" sz="2800" b="1" dirty="0" smtClean="0">
                <a:solidFill>
                  <a:schemeClr val="tx1"/>
                </a:solidFill>
              </a:rPr>
              <a:t>Weight-bearing activities</a:t>
            </a:r>
            <a:r>
              <a:rPr lang="en-US" sz="2800" dirty="0" smtClean="0">
                <a:solidFill>
                  <a:schemeClr val="tx1"/>
                </a:solidFill>
              </a:rPr>
              <a:t> - a movement that </a:t>
            </a:r>
            <a:r>
              <a:rPr lang="en-US" sz="2800" dirty="0" smtClean="0">
                <a:solidFill>
                  <a:schemeClr val="tx1"/>
                </a:solidFill>
                <a:effectLst>
                  <a:outerShdw blurRad="38100" dist="38100" dir="2700000" algn="tl">
                    <a:srgbClr val="000000">
                      <a:alpha val="43137"/>
                    </a:srgbClr>
                  </a:outerShdw>
                </a:effectLst>
              </a:rPr>
              <a:t>requires to support the weight of their body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77000"/>
          </a:xfrm>
        </p:spPr>
        <p:txBody>
          <a:bodyPr/>
          <a:lstStyle/>
          <a:p>
            <a:pPr>
              <a:buNone/>
            </a:pPr>
            <a:r>
              <a:rPr lang="en-US" sz="2800" b="1" dirty="0" smtClean="0"/>
              <a:t>   </a:t>
            </a:r>
            <a:r>
              <a:rPr lang="en-US" sz="3200" dirty="0" smtClean="0">
                <a:latin typeface="Bookman Old Style" pitchFamily="18" charset="0"/>
              </a:rPr>
              <a:t>Some kinds of gymnastics are </a:t>
            </a:r>
            <a:r>
              <a:rPr lang="en-US" sz="3200" dirty="0" smtClean="0">
                <a:solidFill>
                  <a:srgbClr val="7030A0"/>
                </a:solidFill>
                <a:latin typeface="Bookman Old Style" pitchFamily="18" charset="0"/>
              </a:rPr>
              <a:t>Olympic sports</a:t>
            </a:r>
            <a:r>
              <a:rPr lang="en-US" sz="3200" dirty="0" smtClean="0">
                <a:latin typeface="Bookman Old Style" pitchFamily="18" charset="0"/>
              </a:rPr>
              <a:t>, other are not Olympic sports but are acknowledged by specific (national or international) </a:t>
            </a:r>
            <a:r>
              <a:rPr lang="en-US" sz="3200" b="1" dirty="0" smtClean="0">
                <a:latin typeface="Bookman Old Style" pitchFamily="18" charset="0"/>
              </a:rPr>
              <a:t>gymnastics federations </a:t>
            </a:r>
            <a:r>
              <a:rPr lang="en-US" sz="3200" dirty="0" smtClean="0">
                <a:latin typeface="Bookman Old Style" pitchFamily="18" charset="0"/>
              </a:rPr>
              <a:t>and some are not even recognized by such federations.</a:t>
            </a:r>
          </a:p>
          <a:p>
            <a:pPr marL="274320" lvl="1" indent="-274320">
              <a:buClr>
                <a:schemeClr val="accent3"/>
              </a:buClr>
              <a:buSzPct val="95000"/>
            </a:pPr>
            <a:endParaRPr lang="en-US" sz="3000" dirty="0" smtClean="0"/>
          </a:p>
          <a:p>
            <a:endParaRPr 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991600" cy="6477000"/>
          </a:xfrm>
        </p:spPr>
        <p:txBody>
          <a:bodyPr>
            <a:normAutofit/>
          </a:bodyPr>
          <a:lstStyle/>
          <a:p>
            <a:pPr lvl="0"/>
            <a:r>
              <a:rPr lang="en-US" sz="3200" b="1" dirty="0" smtClean="0"/>
              <a:t>Body tension basics</a:t>
            </a:r>
            <a:r>
              <a:rPr lang="en-US" sz="3200" dirty="0" smtClean="0"/>
              <a:t> — activities that help to </a:t>
            </a:r>
            <a:r>
              <a:rPr lang="en-US" sz="3200" dirty="0" smtClean="0">
                <a:effectLst>
                  <a:outerShdw blurRad="38100" dist="38100" dir="2700000" algn="tl">
                    <a:srgbClr val="000000">
                      <a:alpha val="43137"/>
                    </a:srgbClr>
                  </a:outerShdw>
                </a:effectLst>
              </a:rPr>
              <a:t>develop physical abilities associated with muscle control</a:t>
            </a:r>
            <a:r>
              <a:rPr lang="en-US" sz="3200" dirty="0" smtClean="0"/>
              <a:t>, focusing on the lower back and abdomen.</a:t>
            </a:r>
          </a:p>
          <a:p>
            <a:pPr lvl="0"/>
            <a:r>
              <a:rPr lang="en-US" sz="3200" b="1" dirty="0" smtClean="0"/>
              <a:t>Core stability</a:t>
            </a:r>
            <a:r>
              <a:rPr lang="en-US" sz="3200" dirty="0" smtClean="0"/>
              <a:t> —the </a:t>
            </a:r>
            <a:r>
              <a:rPr lang="en-US" sz="3200" dirty="0" smtClean="0">
                <a:effectLst>
                  <a:outerShdw blurRad="38100" dist="38100" dir="2700000" algn="tl">
                    <a:srgbClr val="000000">
                      <a:alpha val="43137"/>
                    </a:srgbClr>
                  </a:outerShdw>
                </a:effectLst>
              </a:rPr>
              <a:t>ability to manage or control the abdominal and lower back </a:t>
            </a:r>
            <a:r>
              <a:rPr lang="en-US" sz="3200" dirty="0" smtClean="0"/>
              <a:t>area of their body. </a:t>
            </a:r>
          </a:p>
          <a:p>
            <a:pPr lvl="0"/>
            <a:r>
              <a:rPr lang="en-US" sz="3200" dirty="0" smtClean="0"/>
              <a:t>Strength in this area is a key for lumbar support and injury prevention.</a:t>
            </a:r>
          </a:p>
          <a:p>
            <a:pPr lvl="0" algn="just"/>
            <a:r>
              <a:rPr lang="en-US" sz="3200" b="1" dirty="0" smtClean="0"/>
              <a:t>Inversion activities </a:t>
            </a:r>
            <a:r>
              <a:rPr lang="en-US" sz="3200" dirty="0" smtClean="0"/>
              <a:t>— activities where the body </a:t>
            </a:r>
            <a:r>
              <a:rPr lang="en-US" sz="3200" dirty="0" smtClean="0">
                <a:effectLst>
                  <a:outerShdw blurRad="38100" dist="38100" dir="2700000" algn="tl">
                    <a:srgbClr val="000000">
                      <a:alpha val="43137"/>
                    </a:srgbClr>
                  </a:outerShdw>
                </a:effectLst>
              </a:rPr>
              <a:t>is upside down</a:t>
            </a:r>
            <a:r>
              <a:rPr lang="en-US" sz="3200" dirty="0" smtClean="0"/>
              <a:t>, such as </a:t>
            </a:r>
            <a:r>
              <a:rPr lang="en-US" sz="3200" dirty="0" smtClean="0">
                <a:effectLst>
                  <a:outerShdw blurRad="38100" dist="38100" dir="2700000" algn="tl">
                    <a:srgbClr val="000000">
                      <a:alpha val="43137"/>
                    </a:srgbClr>
                  </a:outerShdw>
                </a:effectLst>
              </a:rPr>
              <a:t>handstands or cartwheels</a:t>
            </a:r>
            <a:r>
              <a:rPr lang="en-US" sz="3200" dirty="0" smtClean="0"/>
              <a:t>.</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324600"/>
          </a:xfrm>
        </p:spPr>
        <p:txBody>
          <a:bodyPr>
            <a:normAutofit/>
          </a:bodyPr>
          <a:lstStyle/>
          <a:p>
            <a:pPr algn="just"/>
            <a:r>
              <a:rPr lang="en-US" sz="3200" b="1" dirty="0" smtClean="0"/>
              <a:t>Balances </a:t>
            </a:r>
            <a:r>
              <a:rPr lang="en-US" sz="3200" dirty="0" smtClean="0"/>
              <a:t>— static positions that are foundation activities for more advanced skills.</a:t>
            </a:r>
          </a:p>
          <a:p>
            <a:pPr algn="just"/>
            <a:r>
              <a:rPr lang="en-US" sz="3200" dirty="0" smtClean="0">
                <a:solidFill>
                  <a:schemeClr val="tx1"/>
                </a:solidFill>
              </a:rPr>
              <a:t>They may be static balances, counter balances or other body shapes. Balances teach participants about </a:t>
            </a:r>
            <a:r>
              <a:rPr lang="en-US" sz="3200" dirty="0" smtClean="0">
                <a:solidFill>
                  <a:schemeClr val="tx1"/>
                </a:solidFill>
                <a:effectLst>
                  <a:outerShdw blurRad="38100" dist="38100" dir="2700000" algn="tl">
                    <a:srgbClr val="000000">
                      <a:alpha val="43137"/>
                    </a:srgbClr>
                  </a:outerShdw>
                </a:effectLst>
              </a:rPr>
              <a:t>controlling body actions</a:t>
            </a:r>
            <a:r>
              <a:rPr lang="en-US" sz="3200" dirty="0" smtClean="0">
                <a:solidFill>
                  <a:schemeClr val="tx1"/>
                </a:solidFill>
              </a:rPr>
              <a:t>, for example, learning about the </a:t>
            </a:r>
            <a:r>
              <a:rPr lang="en-US" sz="3200" dirty="0" smtClean="0">
                <a:solidFill>
                  <a:schemeClr val="tx1"/>
                </a:solidFill>
                <a:effectLst>
                  <a:outerShdw blurRad="38100" dist="38100" dir="2700000" algn="tl">
                    <a:srgbClr val="000000">
                      <a:alpha val="43137"/>
                    </a:srgbClr>
                  </a:outerShdw>
                </a:effectLst>
              </a:rPr>
              <a:t>base of support and the centre of gravity.</a:t>
            </a:r>
          </a:p>
          <a:p>
            <a:pPr lvl="0" algn="just"/>
            <a:r>
              <a:rPr lang="en-US" sz="3200" b="1" dirty="0" smtClean="0">
                <a:solidFill>
                  <a:schemeClr val="tx1"/>
                </a:solidFill>
              </a:rPr>
              <a:t>Cheerleading actions</a:t>
            </a:r>
            <a:r>
              <a:rPr lang="en-US" sz="3200" dirty="0" smtClean="0">
                <a:solidFill>
                  <a:schemeClr val="tx1"/>
                </a:solidFill>
              </a:rPr>
              <a:t> — actions associated with </a:t>
            </a:r>
            <a:r>
              <a:rPr lang="en-US" sz="3200" dirty="0" smtClean="0">
                <a:solidFill>
                  <a:schemeClr val="tx1"/>
                </a:solidFill>
                <a:effectLst>
                  <a:outerShdw blurRad="38100" dist="38100" dir="2700000" algn="tl">
                    <a:srgbClr val="000000">
                      <a:alpha val="43137"/>
                    </a:srgbClr>
                  </a:outerShdw>
                </a:effectLst>
              </a:rPr>
              <a:t>gym sport cheerleading.</a:t>
            </a:r>
          </a:p>
          <a:p>
            <a:pPr lvl="0" algn="just"/>
            <a:r>
              <a:rPr lang="en-US" sz="3200" b="1" dirty="0" smtClean="0">
                <a:solidFill>
                  <a:schemeClr val="tx1"/>
                </a:solidFill>
              </a:rPr>
              <a:t>Handstand</a:t>
            </a:r>
            <a:r>
              <a:rPr lang="en-US" sz="3200" dirty="0" smtClean="0">
                <a:solidFill>
                  <a:schemeClr val="tx1"/>
                </a:solidFill>
              </a:rPr>
              <a:t> — where the participants </a:t>
            </a:r>
            <a:r>
              <a:rPr lang="en-US" sz="3200" dirty="0" smtClean="0">
                <a:solidFill>
                  <a:schemeClr val="tx1"/>
                </a:solidFill>
                <a:effectLst>
                  <a:outerShdw blurRad="38100" dist="38100" dir="2700000" algn="tl">
                    <a:srgbClr val="000000">
                      <a:alpha val="43137"/>
                    </a:srgbClr>
                  </a:outerShdw>
                </a:effectLst>
              </a:rPr>
              <a:t>support their body weight upside down on their hands.</a:t>
            </a:r>
          </a:p>
          <a:p>
            <a:pPr lvl="0" algn="just"/>
            <a:endParaRPr lang="en-US" sz="2800" dirty="0" smtClean="0">
              <a:solidFill>
                <a:schemeClr val="tx1"/>
              </a:solidFill>
              <a:effectLst>
                <a:outerShdw blurRad="38100" dist="38100" dir="2700000" algn="tl">
                  <a:srgbClr val="000000">
                    <a:alpha val="43137"/>
                  </a:srgbClr>
                </a:outerShdw>
              </a:effectLst>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b="1" dirty="0" smtClean="0"/>
              <a:t>The layout</a:t>
            </a:r>
          </a:p>
          <a:p>
            <a:endParaRPr lang="en-US" dirty="0"/>
          </a:p>
        </p:txBody>
      </p:sp>
      <p:pic>
        <p:nvPicPr>
          <p:cNvPr id="5" name="Picture 4" descr="http://gymnastics.isport.com/userfiles/Guide/image/Gymnastics/Gymnastics_advanced-positions_02_300x350.jpg"/>
          <p:cNvPicPr/>
          <p:nvPr/>
        </p:nvPicPr>
        <p:blipFill>
          <a:blip r:embed="rId2" cstate="print"/>
          <a:srcRect/>
          <a:stretch>
            <a:fillRect/>
          </a:stretch>
        </p:blipFill>
        <p:spPr bwMode="auto">
          <a:xfrm>
            <a:off x="2819400" y="1828800"/>
            <a:ext cx="5715000" cy="4114800"/>
          </a:xfrm>
          <a:prstGeom prst="rect">
            <a:avLst/>
          </a:prstGeom>
          <a:noFill/>
          <a:ln w="9525">
            <a:noFill/>
            <a:miter lim="800000"/>
            <a:headEnd/>
            <a:tailEnd/>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hp\Desktop\ACLC- janine\prefinaltopics\gymnastics\gymnastics\Pike.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457200"/>
            <a:ext cx="7467600" cy="46482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2514600" y="5638800"/>
            <a:ext cx="3581400" cy="523220"/>
          </a:xfrm>
          <a:prstGeom prst="rect">
            <a:avLst/>
          </a:prstGeom>
        </p:spPr>
        <p:txBody>
          <a:bodyPr wrap="square">
            <a:spAutoFit/>
          </a:bodyPr>
          <a:lstStyle/>
          <a:p>
            <a:r>
              <a:rPr lang="en-US" sz="2800" b="1" dirty="0" smtClean="0">
                <a:latin typeface="Aharoni" pitchFamily="2" charset="-79"/>
                <a:cs typeface="Aharoni" pitchFamily="2" charset="-79"/>
              </a:rPr>
              <a:t>PIKE-</a:t>
            </a:r>
            <a:endParaRPr lang="en-US" sz="2800"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458200" cy="6324600"/>
          </a:xfrm>
        </p:spPr>
        <p:txBody>
          <a:bodyPr/>
          <a:lstStyle/>
          <a:p>
            <a:r>
              <a:rPr lang="en-US" b="1" dirty="0" smtClean="0">
                <a:latin typeface="Aharoni" pitchFamily="2" charset="-79"/>
                <a:cs typeface="Aharoni" pitchFamily="2" charset="-79"/>
              </a:rPr>
              <a:t>STRADDLE – the legs are extended sideways.</a:t>
            </a:r>
          </a:p>
          <a:p>
            <a:endParaRPr lang="en-US" dirty="0"/>
          </a:p>
        </p:txBody>
      </p:sp>
      <p:pic>
        <p:nvPicPr>
          <p:cNvPr id="5" name="Picture 2" descr="C:\Users\hp\Desktop\ACLC- janine\prefinaltopics\gymnastics\gymnastics\Straddle-s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1" y="1981200"/>
            <a:ext cx="7696200" cy="41910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382000" cy="6400800"/>
          </a:xfrm>
        </p:spPr>
        <p:txBody>
          <a:bodyPr/>
          <a:lstStyle/>
          <a:p>
            <a:r>
              <a:rPr lang="en-US" b="1" dirty="0" smtClean="0">
                <a:latin typeface="Aharoni" pitchFamily="2" charset="-79"/>
                <a:cs typeface="Aharoni" pitchFamily="2" charset="-79"/>
              </a:rPr>
              <a:t>DISMOUNT – is a stunt used by a performer to get off an apparatus</a:t>
            </a:r>
            <a:endParaRPr lang="en-US" dirty="0"/>
          </a:p>
        </p:txBody>
      </p:sp>
      <p:pic>
        <p:nvPicPr>
          <p:cNvPr id="5" name="Picture 2" descr="C:\Users\hp\Desktop\ACLC- janine\prefinaltopics\gymnastics\gymnastics\dismoun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42950" y="1981200"/>
            <a:ext cx="7658100" cy="46482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77000"/>
          </a:xfrm>
        </p:spPr>
        <p:txBody>
          <a:bodyPr/>
          <a:lstStyle/>
          <a:p>
            <a:r>
              <a:rPr lang="en-US" b="1" dirty="0" smtClean="0">
                <a:latin typeface="Aharoni" pitchFamily="2" charset="-79"/>
                <a:cs typeface="Aharoni" pitchFamily="2" charset="-79"/>
              </a:rPr>
              <a:t>MOUNT – are stunts performed by a performer to go up on an apparatus</a:t>
            </a:r>
            <a:endParaRPr lang="en-PH" dirty="0" smtClean="0">
              <a:latin typeface="Aharoni" pitchFamily="2" charset="-79"/>
              <a:cs typeface="Aharoni" pitchFamily="2" charset="-79"/>
            </a:endParaRPr>
          </a:p>
          <a:p>
            <a:endParaRPr lang="en-US" dirty="0"/>
          </a:p>
        </p:txBody>
      </p:sp>
      <p:pic>
        <p:nvPicPr>
          <p:cNvPr id="5" name="Picture 2" descr="C:\Users\hp\Desktop\ACLC- janine\prefinaltopics\gymnastics\gymnastics\moun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1828800"/>
            <a:ext cx="7620000" cy="45720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458200" cy="6324600"/>
          </a:xfrm>
        </p:spPr>
        <p:txBody>
          <a:bodyPr/>
          <a:lstStyle/>
          <a:p>
            <a:r>
              <a:rPr lang="en-US" b="1" dirty="0" smtClean="0">
                <a:latin typeface="Aharoni" pitchFamily="2" charset="-79"/>
                <a:cs typeface="Aharoni" pitchFamily="2" charset="-79"/>
              </a:rPr>
              <a:t>TUCK – is position where the head and the knees  are in contact and the trunk is curved.</a:t>
            </a:r>
            <a:endParaRPr lang="en-PH" dirty="0" smtClean="0">
              <a:latin typeface="Aharoni" pitchFamily="2" charset="-79"/>
              <a:cs typeface="Aharoni" pitchFamily="2" charset="-79"/>
            </a:endParaRPr>
          </a:p>
          <a:p>
            <a:endParaRPr lang="en-US" dirty="0"/>
          </a:p>
        </p:txBody>
      </p:sp>
      <p:pic>
        <p:nvPicPr>
          <p:cNvPr id="5" name="Picture 2" descr="C:\Users\hp\Desktop\ACLC- janine\prefinaltopics\gymnastics\gymnastics\tuck.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750" y="2057400"/>
            <a:ext cx="8572500" cy="42291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6324600"/>
          </a:xfrm>
        </p:spPr>
        <p:txBody>
          <a:bodyPr/>
          <a:lstStyle/>
          <a:p>
            <a:r>
              <a:rPr lang="en-US" b="1" dirty="0" smtClean="0">
                <a:latin typeface="Aharoni" pitchFamily="2" charset="-79"/>
                <a:cs typeface="Aharoni" pitchFamily="2" charset="-79"/>
              </a:rPr>
              <a:t>ARCH – is a position where the body is curved like an arc of a circle, with the hip forward and the head and truck bent backward.</a:t>
            </a:r>
          </a:p>
          <a:p>
            <a:endParaRPr lang="en-US" dirty="0"/>
          </a:p>
        </p:txBody>
      </p:sp>
      <p:pic>
        <p:nvPicPr>
          <p:cNvPr id="5" name="Picture 2" descr="C:\Users\hp\Desktop\ACLC- janine\prefinaltopics\gymnastics\gymnastics\arch.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9600" y="2362200"/>
            <a:ext cx="8153400" cy="4191000"/>
          </a:xfrm>
          <a:prstGeom prst="rect">
            <a:avLst/>
          </a:prstGeom>
          <a:ln w="127000" cap="sq">
            <a:solidFill>
              <a:schemeClr val="accent3">
                <a:lumMod val="40000"/>
                <a:lumOff val="60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rcRect/>
          <a:stretch>
            <a:fillRect/>
          </a:stretch>
        </p:blipFill>
        <p:spPr bwMode="auto">
          <a:xfrm>
            <a:off x="228600" y="228600"/>
            <a:ext cx="8686799" cy="64008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p:spPr>
        <p:txBody>
          <a:bodyPr>
            <a:normAutofit fontScale="90000"/>
          </a:bodyPr>
          <a:lstStyle/>
          <a:p>
            <a:r>
              <a:rPr lang="en-US" b="1" i="1" dirty="0" smtClean="0"/>
              <a:t/>
            </a:r>
            <a:br>
              <a:rPr lang="en-US" b="1" i="1" dirty="0" smtClean="0"/>
            </a:br>
            <a:r>
              <a:rPr lang="en-US" b="1" i="1" dirty="0" smtClean="0"/>
              <a:t/>
            </a:r>
            <a:br>
              <a:rPr lang="en-US" b="1" i="1" dirty="0" smtClean="0"/>
            </a:br>
            <a:r>
              <a:rPr lang="en-US" b="1" i="1" dirty="0" smtClean="0"/>
              <a:t/>
            </a:r>
            <a:br>
              <a:rPr lang="en-US" b="1" i="1" dirty="0" smtClean="0"/>
            </a:br>
            <a:r>
              <a:rPr lang="en-US" dirty="0" smtClean="0"/>
              <a:t/>
            </a:r>
            <a:br>
              <a:rPr lang="en-US" dirty="0" smtClean="0"/>
            </a:br>
            <a:r>
              <a:rPr lang="en-US" b="1" i="1" dirty="0" smtClean="0"/>
              <a:t>        Artistic Gymnastics</a:t>
            </a:r>
            <a:endParaRPr lang="en-US" dirty="0"/>
          </a:p>
        </p:txBody>
      </p:sp>
      <p:sp>
        <p:nvSpPr>
          <p:cNvPr id="3" name="Content Placeholder 2"/>
          <p:cNvSpPr>
            <a:spLocks noGrp="1"/>
          </p:cNvSpPr>
          <p:nvPr>
            <p:ph idx="1"/>
          </p:nvPr>
        </p:nvSpPr>
        <p:spPr>
          <a:xfrm>
            <a:off x="228600" y="838200"/>
            <a:ext cx="8610600" cy="5867400"/>
          </a:xfrm>
        </p:spPr>
        <p:txBody>
          <a:bodyPr>
            <a:normAutofit fontScale="92500"/>
          </a:bodyPr>
          <a:lstStyle/>
          <a:p>
            <a:r>
              <a:rPr lang="en-US" sz="3600" dirty="0" smtClean="0">
                <a:solidFill>
                  <a:srgbClr val="7030A0"/>
                </a:solidFill>
              </a:rPr>
              <a:t>Artistic Gymnastics </a:t>
            </a:r>
            <a:r>
              <a:rPr lang="en-US" sz="3600" dirty="0" smtClean="0"/>
              <a:t>is a mixture of short routines ranging from 30 to 90 seconds on different apparatus.</a:t>
            </a:r>
            <a:br>
              <a:rPr lang="en-US" sz="3600" dirty="0" smtClean="0"/>
            </a:br>
            <a:r>
              <a:rPr lang="en-US" sz="3600" dirty="0" smtClean="0"/>
              <a:t>• The routines </a:t>
            </a:r>
            <a:r>
              <a:rPr lang="en-US" sz="3600" dirty="0" smtClean="0">
                <a:solidFill>
                  <a:srgbClr val="FF0000"/>
                </a:solidFill>
              </a:rPr>
              <a:t>men</a:t>
            </a:r>
            <a:r>
              <a:rPr lang="en-US" sz="3600" dirty="0" smtClean="0"/>
              <a:t> do are </a:t>
            </a:r>
            <a:r>
              <a:rPr lang="en-US" sz="3600" dirty="0" smtClean="0">
                <a:solidFill>
                  <a:srgbClr val="00B050"/>
                </a:solidFill>
              </a:rPr>
              <a:t>floor exercise, pommel horse, still rings, vault and parallel bars.</a:t>
            </a:r>
            <a:r>
              <a:rPr lang="en-US" sz="3600" dirty="0" smtClean="0"/>
              <a:t/>
            </a:r>
            <a:br>
              <a:rPr lang="en-US" sz="3600" dirty="0" smtClean="0"/>
            </a:br>
            <a:r>
              <a:rPr lang="en-US" sz="3600" dirty="0" smtClean="0"/>
              <a:t>• The routines the </a:t>
            </a:r>
            <a:r>
              <a:rPr lang="en-US" sz="3600" dirty="0" smtClean="0">
                <a:solidFill>
                  <a:srgbClr val="7030A0"/>
                </a:solidFill>
              </a:rPr>
              <a:t>woman</a:t>
            </a:r>
            <a:r>
              <a:rPr lang="en-US" sz="3600" dirty="0" smtClean="0"/>
              <a:t> do are </a:t>
            </a:r>
            <a:r>
              <a:rPr lang="en-US" sz="3600" dirty="0" smtClean="0">
                <a:solidFill>
                  <a:srgbClr val="002060"/>
                </a:solidFill>
              </a:rPr>
              <a:t>vault, floor</a:t>
            </a:r>
            <a:br>
              <a:rPr lang="en-US" sz="3600" dirty="0" smtClean="0">
                <a:solidFill>
                  <a:srgbClr val="002060"/>
                </a:solidFill>
              </a:rPr>
            </a:br>
            <a:r>
              <a:rPr lang="en-US" sz="3600" dirty="0" smtClean="0">
                <a:solidFill>
                  <a:srgbClr val="002060"/>
                </a:solidFill>
              </a:rPr>
              <a:t>exercise, beam and uneven bars. </a:t>
            </a:r>
          </a:p>
          <a:p>
            <a:r>
              <a:rPr lang="en-US" sz="3600" dirty="0" smtClean="0">
                <a:solidFill>
                  <a:srgbClr val="FF0000"/>
                </a:solidFill>
              </a:rPr>
              <a:t>Artistic Gymnastics</a:t>
            </a:r>
            <a:r>
              <a:rPr lang="en-US" sz="3600" dirty="0" smtClean="0"/>
              <a:t> is the gymnastics of big apparatuses. They are different for men and women.</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r>
              <a:rPr lang="en-US" sz="4000" b="1" dirty="0" smtClean="0"/>
              <a:t>E Score </a:t>
            </a:r>
          </a:p>
          <a:p>
            <a:r>
              <a:rPr lang="en-US" dirty="0" smtClean="0"/>
              <a:t>Specific deductions are:</a:t>
            </a:r>
            <a:br>
              <a:rPr lang="en-US" dirty="0" smtClean="0"/>
            </a:br>
            <a:r>
              <a:rPr lang="en-US" dirty="0" smtClean="0"/>
              <a:t> </a:t>
            </a:r>
            <a:r>
              <a:rPr lang="en-US" b="1" dirty="0" smtClean="0"/>
              <a:t>Small errors: 0.10</a:t>
            </a:r>
            <a:r>
              <a:rPr lang="en-US" dirty="0" smtClean="0"/>
              <a:t/>
            </a:r>
            <a:br>
              <a:rPr lang="en-US" dirty="0" smtClean="0"/>
            </a:br>
            <a:r>
              <a:rPr lang="en-US" dirty="0" smtClean="0"/>
              <a:t>(includes bent arms, knees, leg separation, loss of balance, wrong hand placement, etc.)</a:t>
            </a:r>
            <a:br>
              <a:rPr lang="en-US" dirty="0" smtClean="0"/>
            </a:br>
            <a:r>
              <a:rPr lang="en-US" dirty="0" smtClean="0"/>
              <a:t> </a:t>
            </a:r>
            <a:r>
              <a:rPr lang="en-US" b="1" dirty="0" smtClean="0"/>
              <a:t>Medium errors: 0.30</a:t>
            </a:r>
            <a:r>
              <a:rPr lang="en-US" dirty="0" smtClean="0"/>
              <a:t/>
            </a:r>
            <a:br>
              <a:rPr lang="en-US" dirty="0" smtClean="0"/>
            </a:br>
            <a:r>
              <a:rPr lang="en-US" dirty="0" smtClean="0"/>
              <a:t>(includes the same as small errors but done to a greater extent)</a:t>
            </a:r>
          </a:p>
          <a:p>
            <a:r>
              <a:rPr lang="en-US" dirty="0" smtClean="0"/>
              <a:t> </a:t>
            </a:r>
            <a:r>
              <a:rPr lang="en-US" b="1" dirty="0" smtClean="0"/>
              <a:t>Large errors: 0.50</a:t>
            </a:r>
            <a:r>
              <a:rPr lang="en-US" dirty="0" smtClean="0"/>
              <a:t/>
            </a:r>
            <a:br>
              <a:rPr lang="en-US" dirty="0" smtClean="0"/>
            </a:br>
            <a:r>
              <a:rPr lang="en-US" dirty="0" smtClean="0"/>
              <a:t>(includes excessive or extreme bending of arms and/or knees, leg separation, or loss of balance)</a:t>
            </a:r>
            <a:br>
              <a:rPr lang="en-US" dirty="0" smtClean="0"/>
            </a:br>
            <a:r>
              <a:rPr lang="en-US" dirty="0" smtClean="0"/>
              <a:t> </a:t>
            </a:r>
            <a:r>
              <a:rPr lang="en-US" b="1" dirty="0" smtClean="0"/>
              <a:t>Very large errors: 0.80</a:t>
            </a:r>
            <a:r>
              <a:rPr lang="en-US" dirty="0" smtClean="0"/>
              <a:t/>
            </a:r>
            <a:br>
              <a:rPr lang="en-US" dirty="0" smtClean="0"/>
            </a:br>
            <a:r>
              <a:rPr lang="en-US" dirty="0" smtClean="0"/>
              <a:t> </a:t>
            </a:r>
            <a:r>
              <a:rPr lang="en-US" b="1" dirty="0" smtClean="0"/>
              <a:t>Falls: 1.0</a:t>
            </a:r>
            <a:r>
              <a:rPr lang="en-US" dirty="0" smtClean="0"/>
              <a:t> (includes falls on and off the apparatus)</a:t>
            </a:r>
            <a:endParaRPr 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rcRect/>
          <a:stretch>
            <a:fillRect/>
          </a:stretch>
        </p:blipFill>
        <p:spPr bwMode="auto">
          <a:xfrm>
            <a:off x="228600" y="228600"/>
            <a:ext cx="8686800" cy="6324600"/>
          </a:xfrm>
          <a:prstGeom prst="rect">
            <a:avLst/>
          </a:prstGeom>
          <a:noFill/>
          <a:ln w="9525">
            <a:noFill/>
            <a:miter lim="800000"/>
            <a:headEnd/>
            <a:tailEnd/>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rcRect/>
          <a:stretch>
            <a:fillRect/>
          </a:stretch>
        </p:blipFill>
        <p:spPr bwMode="auto">
          <a:xfrm>
            <a:off x="152400" y="228600"/>
            <a:ext cx="8839199" cy="6400800"/>
          </a:xfrm>
          <a:prstGeom prst="rect">
            <a:avLst/>
          </a:prstGeom>
          <a:noFill/>
          <a:ln w="9525">
            <a:noFill/>
            <a:miter lim="800000"/>
            <a:headEnd/>
            <a:tailEnd/>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1"/>
          </p:nvPr>
        </p:nvPicPr>
        <p:blipFill>
          <a:blip r:embed="rId2" cstate="print"/>
          <a:srcRect/>
          <a:stretch>
            <a:fillRect/>
          </a:stretch>
        </p:blipFill>
        <p:spPr bwMode="auto">
          <a:xfrm>
            <a:off x="228600" y="304800"/>
            <a:ext cx="8686800" cy="6324600"/>
          </a:xfrm>
          <a:prstGeom prst="rect">
            <a:avLst/>
          </a:prstGeom>
          <a:noFill/>
          <a:ln w="9525">
            <a:noFill/>
            <a:miter lim="800000"/>
            <a:headEnd/>
            <a:tailEnd/>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normAutofit lnSpcReduction="10000"/>
          </a:bodyPr>
          <a:lstStyle/>
          <a:p>
            <a:r>
              <a:rPr lang="en-US" sz="3200" b="1" dirty="0" smtClean="0"/>
              <a:t>What is a Stunt?</a:t>
            </a:r>
            <a:r>
              <a:rPr lang="en-US" b="1" dirty="0" smtClean="0"/>
              <a:t/>
            </a:r>
            <a:br>
              <a:rPr lang="en-US" b="1" dirty="0" smtClean="0"/>
            </a:br>
            <a:r>
              <a:rPr lang="en-US" b="1" dirty="0" smtClean="0"/>
              <a:t>Stunts</a:t>
            </a:r>
            <a:r>
              <a:rPr lang="en-US" dirty="0" smtClean="0"/>
              <a:t> are activities in the forms of play that test one’s self on flexibility, agility, balance, coordination, strength and endurance.</a:t>
            </a:r>
          </a:p>
          <a:p>
            <a:r>
              <a:rPr lang="en-US" dirty="0" smtClean="0"/>
              <a:t>Stunts can also be activities that serve as conditioning exercises and can also be introductions to some gymnastic skills and tumbling </a:t>
            </a:r>
          </a:p>
          <a:p>
            <a:r>
              <a:rPr lang="en-US" b="1" dirty="0" smtClean="0"/>
              <a:t>Types of Stunts</a:t>
            </a:r>
            <a:br>
              <a:rPr lang="en-US" b="1" dirty="0" smtClean="0"/>
            </a:br>
            <a:r>
              <a:rPr lang="en-US" b="1" dirty="0" smtClean="0"/>
              <a:t>            • Individual Stunts</a:t>
            </a:r>
            <a:r>
              <a:rPr lang="en-US" dirty="0" smtClean="0"/>
              <a:t/>
            </a:r>
            <a:br>
              <a:rPr lang="en-US" dirty="0" smtClean="0"/>
            </a:br>
            <a:r>
              <a:rPr lang="en-US" dirty="0" smtClean="0"/>
              <a:t>- these are stunts performed by only one person.</a:t>
            </a:r>
            <a:br>
              <a:rPr lang="en-US" dirty="0" smtClean="0"/>
            </a:br>
            <a:r>
              <a:rPr lang="en-US" dirty="0" smtClean="0"/>
              <a:t>            • </a:t>
            </a:r>
            <a:r>
              <a:rPr lang="en-US" b="1" dirty="0" smtClean="0"/>
              <a:t>Dual Stunts</a:t>
            </a:r>
            <a:r>
              <a:rPr lang="en-US" dirty="0" smtClean="0"/>
              <a:t/>
            </a:r>
            <a:br>
              <a:rPr lang="en-US" dirty="0" smtClean="0"/>
            </a:br>
            <a:r>
              <a:rPr lang="en-US" dirty="0" smtClean="0"/>
              <a:t>- these are stunts performed by two</a:t>
            </a:r>
          </a:p>
          <a:p>
            <a:pPr>
              <a:buNone/>
            </a:pPr>
            <a:r>
              <a:rPr lang="en-US" dirty="0" smtClean="0"/>
              <a:t>               • </a:t>
            </a:r>
            <a:r>
              <a:rPr lang="en-US" b="1" dirty="0" smtClean="0"/>
              <a:t>Group Stunts</a:t>
            </a:r>
            <a:r>
              <a:rPr lang="en-US" dirty="0" smtClean="0"/>
              <a:t/>
            </a:r>
            <a:br>
              <a:rPr lang="en-US" dirty="0" smtClean="0"/>
            </a:br>
            <a:r>
              <a:rPr lang="en-US" dirty="0" smtClean="0"/>
              <a:t>- these are stunts performed by three or more persons. </a:t>
            </a:r>
            <a:br>
              <a:rPr lang="en-US" dirty="0" smtClean="0"/>
            </a:br>
            <a:r>
              <a:rPr lang="en-US" dirty="0" smtClean="0"/>
              <a:t/>
            </a:r>
            <a:br>
              <a:rPr lang="en-US" dirty="0" smtClean="0"/>
            </a:br>
            <a:endParaRPr 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477000"/>
          </a:xfrm>
        </p:spPr>
        <p:txBody>
          <a:bodyPr/>
          <a:lstStyle/>
          <a:p>
            <a:r>
              <a:rPr lang="en-US" b="1" dirty="0" smtClean="0"/>
              <a:t>Pirouette:-</a:t>
            </a:r>
            <a:r>
              <a:rPr lang="en-US" dirty="0" smtClean="0"/>
              <a:t> Changing direction by turning in the handstand position. </a:t>
            </a:r>
            <a:br>
              <a:rPr lang="en-US" dirty="0" smtClean="0"/>
            </a:br>
            <a:r>
              <a:rPr lang="en-US" b="1" dirty="0" smtClean="0"/>
              <a:t>Flares:-</a:t>
            </a:r>
            <a:r>
              <a:rPr lang="en-US" dirty="0" smtClean="0"/>
              <a:t> Circles, but with the hips maximally abducted. </a:t>
            </a:r>
            <a:br>
              <a:rPr lang="en-US" dirty="0" smtClean="0"/>
            </a:br>
            <a:r>
              <a:rPr lang="en-US" b="1" dirty="0" smtClean="0"/>
              <a:t>Clubs:- </a:t>
            </a:r>
            <a:r>
              <a:rPr lang="en-US" dirty="0" smtClean="0"/>
              <a:t>A gymnastics apparatus used in rhythmic gymnastics.</a:t>
            </a:r>
          </a:p>
          <a:p>
            <a:r>
              <a:rPr lang="en-US" b="1" dirty="0" smtClean="0"/>
              <a:t>Flips:-</a:t>
            </a:r>
            <a:r>
              <a:rPr lang="en-US" dirty="0" smtClean="0"/>
              <a:t> A sequence of body movements in which a person leaps into the air and then rotates one or more times while airborne.</a:t>
            </a:r>
          </a:p>
          <a:p>
            <a:r>
              <a:rPr lang="en-US" b="1" dirty="0" smtClean="0"/>
              <a:t>Layout: </a:t>
            </a:r>
            <a:r>
              <a:rPr lang="en-US" dirty="0" smtClean="0"/>
              <a:t>A position in which the gymnast's body is completely stretched, toes pointed and legs straight.</a:t>
            </a:r>
          </a:p>
          <a:p>
            <a:r>
              <a:rPr lang="en-US" dirty="0" smtClean="0"/>
              <a:t> </a:t>
            </a:r>
            <a:r>
              <a:rPr lang="en-US" b="1" dirty="0" smtClean="0"/>
              <a:t>PIKE:-</a:t>
            </a:r>
            <a:r>
              <a:rPr lang="en-US" dirty="0" smtClean="0"/>
              <a:t> A position where the body is bent only in the hips.</a:t>
            </a:r>
          </a:p>
          <a:p>
            <a:r>
              <a:rPr lang="en-US" b="1" dirty="0" smtClean="0"/>
              <a:t>Stuck landing:- </a:t>
            </a:r>
            <a:r>
              <a:rPr lang="en-US" dirty="0" smtClean="0"/>
              <a:t>A perfect landing, without any steps, stumbles or errors.</a:t>
            </a:r>
            <a:endParaRPr 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6324600"/>
          </a:xfrm>
        </p:spPr>
        <p:txBody>
          <a:bodyPr/>
          <a:lstStyle/>
          <a:p>
            <a:r>
              <a:rPr lang="en-US" b="1" dirty="0" smtClean="0"/>
              <a:t>Choreography</a:t>
            </a:r>
            <a:r>
              <a:rPr lang="en-US" dirty="0" smtClean="0"/>
              <a:t>: Term for how the routine is composed; the dance elements, steps and movements that make up the routine.</a:t>
            </a:r>
          </a:p>
          <a:p>
            <a:r>
              <a:rPr lang="en-US" b="1" dirty="0" smtClean="0"/>
              <a:t>Deductions</a:t>
            </a:r>
            <a:r>
              <a:rPr lang="en-US" dirty="0" smtClean="0"/>
              <a:t>: The term used in gymnastics to take away from a gymnast’s score for errors.</a:t>
            </a:r>
          </a:p>
          <a:p>
            <a:r>
              <a:rPr lang="en-US" dirty="0" smtClean="0"/>
              <a:t>The D-Score evaluates the routine based on the skills performed and their difficulty level. This includes the Difficulty Value (DV), the Composition Requirements (CR) and the Connection Value (CV). The D-Score is open-ended.</a:t>
            </a:r>
          </a:p>
          <a:p>
            <a:r>
              <a:rPr lang="en-US" b="1" dirty="0" smtClean="0"/>
              <a:t>Dismount: </a:t>
            </a:r>
            <a:r>
              <a:rPr lang="en-US" dirty="0" smtClean="0"/>
              <a:t>Dismounts are the skill used to get off an apparatus. Gymnasts dismount from the Balance Beam and the Uneven Bars.</a:t>
            </a:r>
          </a:p>
          <a:p>
            <a:endParaRPr 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04800"/>
            <a:ext cx="8763000" cy="6400800"/>
          </a:xfrm>
        </p:spPr>
        <p:txBody>
          <a:bodyPr/>
          <a:lstStyle/>
          <a:p>
            <a:r>
              <a:rPr lang="en-US" b="1" dirty="0" smtClean="0"/>
              <a:t>Layout</a:t>
            </a:r>
            <a:r>
              <a:rPr lang="en-US" dirty="0" smtClean="0"/>
              <a:t>: Gymnastics </a:t>
            </a:r>
            <a:r>
              <a:rPr lang="en-US" dirty="0" err="1" smtClean="0"/>
              <a:t>salto</a:t>
            </a:r>
            <a:r>
              <a:rPr lang="en-US" dirty="0" smtClean="0"/>
              <a:t> , or flip, in the completely stretched position.</a:t>
            </a:r>
          </a:p>
          <a:p>
            <a:r>
              <a:rPr lang="en-US" b="1" dirty="0" smtClean="0"/>
              <a:t>Salto</a:t>
            </a:r>
            <a:r>
              <a:rPr lang="en-US" dirty="0" smtClean="0"/>
              <a:t>: a </a:t>
            </a:r>
            <a:r>
              <a:rPr lang="en-US" dirty="0" err="1" smtClean="0"/>
              <a:t>salto</a:t>
            </a:r>
            <a:r>
              <a:rPr lang="en-US" dirty="0" smtClean="0"/>
              <a:t> is the official name for any type of “flip” in the air.</a:t>
            </a:r>
          </a:p>
          <a:p>
            <a:r>
              <a:rPr lang="en-US" b="1" dirty="0" smtClean="0"/>
              <a:t>Routine</a:t>
            </a:r>
            <a:r>
              <a:rPr lang="en-US" dirty="0" smtClean="0"/>
              <a:t>: A routine is a sequence of skills on an event. The number and difficulty of skills depends on the competition format, and skill level of the </a:t>
            </a:r>
            <a:r>
              <a:rPr lang="en-US" dirty="0" err="1" smtClean="0"/>
              <a:t>competetors</a:t>
            </a:r>
            <a:r>
              <a:rPr lang="en-US" dirty="0" smtClean="0"/>
              <a:t>.</a:t>
            </a:r>
          </a:p>
          <a:p>
            <a:r>
              <a:rPr lang="en-US" b="1" dirty="0" smtClean="0"/>
              <a:t>Tumbling:- </a:t>
            </a:r>
            <a:r>
              <a:rPr lang="en-US" dirty="0" smtClean="0"/>
              <a:t>the skill ,practice or sport of  executing gymnastics feats (as somersaults and hand springs with out the use of apparatus.</a:t>
            </a:r>
          </a:p>
          <a:p>
            <a:endParaRPr lang="en-US"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457200" y="609600"/>
            <a:ext cx="3505200" cy="50292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800600" y="533400"/>
            <a:ext cx="3886200" cy="51816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lnSpcReduction="10000"/>
          </a:bodyPr>
          <a:lstStyle/>
          <a:p>
            <a:pPr>
              <a:buNone/>
            </a:pPr>
            <a:r>
              <a:rPr lang="en-US" sz="3200" b="1" dirty="0" smtClean="0">
                <a:solidFill>
                  <a:srgbClr val="C00000"/>
                </a:solidFill>
              </a:rPr>
              <a:t>            Rhythmic Gymnastics</a:t>
            </a:r>
            <a:endParaRPr lang="en-US" sz="3200" dirty="0" smtClean="0">
              <a:solidFill>
                <a:srgbClr val="C00000"/>
              </a:solidFill>
            </a:endParaRPr>
          </a:p>
          <a:p>
            <a:r>
              <a:rPr lang="en-US" sz="3200" dirty="0" smtClean="0">
                <a:solidFill>
                  <a:schemeClr val="accent4"/>
                </a:solidFill>
              </a:rPr>
              <a:t>Rhythmic gymnastics </a:t>
            </a:r>
            <a:r>
              <a:rPr lang="en-US" sz="3200" dirty="0" smtClean="0"/>
              <a:t>is a combination of </a:t>
            </a:r>
            <a:r>
              <a:rPr lang="en-US" sz="3200" dirty="0" smtClean="0">
                <a:solidFill>
                  <a:srgbClr val="7030A0"/>
                </a:solidFill>
              </a:rPr>
              <a:t>ballet, gymnastics, dancing and apparatus manipulation</a:t>
            </a:r>
          </a:p>
          <a:p>
            <a:r>
              <a:rPr lang="en-US" sz="3200" dirty="0" smtClean="0">
                <a:solidFill>
                  <a:schemeClr val="accent4"/>
                </a:solidFill>
              </a:rPr>
              <a:t>Rhythmic Gymnastics </a:t>
            </a:r>
            <a:r>
              <a:rPr lang="en-US" sz="3200" dirty="0" smtClean="0"/>
              <a:t>is a sport that individuals or teams compete using one or two pieces of apparatus, which can be </a:t>
            </a:r>
            <a:r>
              <a:rPr lang="en-US" sz="3200" dirty="0" smtClean="0">
                <a:solidFill>
                  <a:srgbClr val="7030A0"/>
                </a:solidFill>
              </a:rPr>
              <a:t>Ribbons, clubs, hoops, balls or even rope. </a:t>
            </a:r>
          </a:p>
          <a:p>
            <a:r>
              <a:rPr lang="en-US" sz="3200" dirty="0" smtClean="0"/>
              <a:t>It’s women-only </a:t>
            </a:r>
          </a:p>
          <a:p>
            <a:r>
              <a:rPr lang="en-US" sz="3200" dirty="0" smtClean="0">
                <a:solidFill>
                  <a:srgbClr val="7030A0"/>
                </a:solidFill>
              </a:rPr>
              <a:t>Rhythmic gymnastics </a:t>
            </a:r>
            <a:r>
              <a:rPr lang="en-US" sz="3200" dirty="0" smtClean="0"/>
              <a:t>is the kingdom of small apparatuses.</a:t>
            </a:r>
          </a:p>
          <a:p>
            <a:pPr>
              <a:buNone/>
            </a:pPr>
            <a:r>
              <a:rPr lang="en-US" dirty="0" smtClean="0"/>
              <a:t/>
            </a:r>
            <a:br>
              <a:rPr lang="en-US" dirty="0" smtClean="0"/>
            </a:br>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lstStyle/>
          <a:p>
            <a:r>
              <a:rPr lang="en-US" sz="3200" dirty="0" smtClean="0"/>
              <a:t>It combines </a:t>
            </a:r>
            <a:r>
              <a:rPr lang="en-US" sz="3200" dirty="0" smtClean="0">
                <a:solidFill>
                  <a:srgbClr val="FF0000"/>
                </a:solidFill>
              </a:rPr>
              <a:t>ballet</a:t>
            </a:r>
            <a:r>
              <a:rPr lang="en-US" sz="3200" dirty="0" smtClean="0"/>
              <a:t>, </a:t>
            </a:r>
            <a:r>
              <a:rPr lang="en-US" sz="3200" dirty="0" smtClean="0">
                <a:solidFill>
                  <a:srgbClr val="FF0000"/>
                </a:solidFill>
              </a:rPr>
              <a:t>dance</a:t>
            </a:r>
            <a:r>
              <a:rPr lang="en-US" sz="3200" dirty="0" smtClean="0"/>
              <a:t> and</a:t>
            </a:r>
            <a:r>
              <a:rPr lang="en-US" sz="3200" dirty="0" smtClean="0">
                <a:solidFill>
                  <a:srgbClr val="C00000"/>
                </a:solidFill>
              </a:rPr>
              <a:t> gymnastics </a:t>
            </a:r>
            <a:r>
              <a:rPr lang="en-US" sz="3200" dirty="0" smtClean="0"/>
              <a:t>in fluid compositions performed on the rhythm of </a:t>
            </a:r>
            <a:r>
              <a:rPr lang="en-US" sz="3200" dirty="0" smtClean="0">
                <a:solidFill>
                  <a:srgbClr val="FF0000"/>
                </a:solidFill>
              </a:rPr>
              <a:t>a music </a:t>
            </a:r>
            <a:r>
              <a:rPr lang="en-US" sz="3200" dirty="0" smtClean="0"/>
              <a:t>on a floor made of a carpet.</a:t>
            </a:r>
          </a:p>
          <a:p>
            <a:r>
              <a:rPr lang="en-US" sz="3200" dirty="0" smtClean="0">
                <a:solidFill>
                  <a:srgbClr val="7030A0"/>
                </a:solidFill>
              </a:rPr>
              <a:t>Rhythmic gymnastics </a:t>
            </a:r>
            <a:r>
              <a:rPr lang="en-US" sz="3200" dirty="0" smtClean="0"/>
              <a:t>is a sport that can be manipulated by different apparatus.</a:t>
            </a:r>
          </a:p>
          <a:p>
            <a:r>
              <a:rPr lang="en-US" sz="3200" dirty="0" smtClean="0"/>
              <a:t> It’s an individual sport, but there can be teams of </a:t>
            </a:r>
            <a:r>
              <a:rPr lang="en-US" sz="3200" dirty="0" smtClean="0">
                <a:solidFill>
                  <a:srgbClr val="7030A0"/>
                </a:solidFill>
              </a:rPr>
              <a:t>5</a:t>
            </a:r>
            <a:r>
              <a:rPr lang="en-US" sz="3200" dirty="0" smtClean="0"/>
              <a:t> or more members too.</a:t>
            </a:r>
          </a:p>
          <a:p>
            <a:r>
              <a:rPr lang="en-US" sz="3200" dirty="0" smtClean="0"/>
              <a:t>The sport is governed by the Federation </a:t>
            </a:r>
            <a:r>
              <a:rPr lang="en-US" sz="3200" dirty="0" err="1" smtClean="0"/>
              <a:t>Internationale</a:t>
            </a:r>
            <a:r>
              <a:rPr lang="en-US" sz="3200" dirty="0" smtClean="0"/>
              <a:t> de </a:t>
            </a:r>
            <a:r>
              <a:rPr lang="en-US" sz="3200" dirty="0" err="1" smtClean="0"/>
              <a:t>Gymnastique</a:t>
            </a:r>
            <a:r>
              <a:rPr lang="en-US" sz="3200" dirty="0" smtClean="0"/>
              <a:t> (FIG).</a:t>
            </a:r>
            <a:br>
              <a:rPr lang="en-US" sz="3200" dirty="0" smtClean="0"/>
            </a:br>
            <a:r>
              <a:rPr lang="en-US" sz="3200" dirty="0" smtClean="0"/>
              <a:t>•</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686800" cy="6553200"/>
          </a:xfrm>
        </p:spPr>
        <p:txBody>
          <a:bodyPr>
            <a:normAutofit/>
          </a:bodyPr>
          <a:lstStyle/>
          <a:p>
            <a:r>
              <a:rPr lang="en-US" sz="3200" dirty="0" smtClean="0"/>
              <a:t>The </a:t>
            </a:r>
            <a:r>
              <a:rPr lang="en-US" sz="3200" dirty="0" smtClean="0">
                <a:solidFill>
                  <a:srgbClr val="FF0000"/>
                </a:solidFill>
              </a:rPr>
              <a:t>victor</a:t>
            </a:r>
            <a:r>
              <a:rPr lang="en-US" sz="3200" dirty="0" smtClean="0"/>
              <a:t> is the participant who earns the most points. </a:t>
            </a:r>
          </a:p>
          <a:p>
            <a:r>
              <a:rPr lang="en-US" sz="3200" dirty="0" smtClean="0"/>
              <a:t>The points are determined by a panel of </a:t>
            </a:r>
            <a:r>
              <a:rPr lang="en-US" sz="3200" dirty="0" smtClean="0">
                <a:solidFill>
                  <a:srgbClr val="FF0000"/>
                </a:solidFill>
              </a:rPr>
              <a:t>judges</a:t>
            </a:r>
            <a:r>
              <a:rPr lang="en-US" sz="3200" dirty="0" smtClean="0"/>
              <a:t>, for </a:t>
            </a:r>
            <a:r>
              <a:rPr lang="en-US" sz="3200" dirty="0" smtClean="0">
                <a:solidFill>
                  <a:srgbClr val="7030A0"/>
                </a:solidFill>
              </a:rPr>
              <a:t>leaps, balances, pirouettes, apparatus handling, and execution</a:t>
            </a:r>
            <a:r>
              <a:rPr lang="en-US" sz="3200" dirty="0" smtClean="0"/>
              <a:t>.</a:t>
            </a:r>
          </a:p>
          <a:p>
            <a:r>
              <a:rPr lang="en-US" sz="3200" dirty="0" smtClean="0"/>
              <a:t>The </a:t>
            </a:r>
            <a:r>
              <a:rPr lang="en-US" sz="3200" dirty="0" smtClean="0">
                <a:solidFill>
                  <a:srgbClr val="FF0000"/>
                </a:solidFill>
              </a:rPr>
              <a:t>choreography</a:t>
            </a:r>
            <a:r>
              <a:rPr lang="en-US" sz="3200" dirty="0" smtClean="0"/>
              <a:t> must cover the entire floor and contain a balance of </a:t>
            </a:r>
            <a:r>
              <a:rPr lang="en-US" sz="3200" dirty="0" smtClean="0">
                <a:solidFill>
                  <a:srgbClr val="0070C0"/>
                </a:solidFill>
              </a:rPr>
              <a:t>jumps, leaps, pivots, balances and flexibility movements.</a:t>
            </a:r>
          </a:p>
          <a:p>
            <a:pPr>
              <a:buNone/>
            </a:pPr>
            <a:r>
              <a:rPr lang="en-US" dirty="0" smtClean="0"/>
              <a:t/>
            </a:r>
            <a:br>
              <a:rPr lang="en-US" dirty="0" smtClean="0"/>
            </a:br>
            <a:r>
              <a:rPr lang="en-US" dirty="0" smtClean="0"/>
              <a:t/>
            </a:r>
            <a:br>
              <a:rPr lang="en-US" dirty="0" smtClean="0"/>
            </a:b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77000"/>
          </a:xfrm>
        </p:spPr>
        <p:txBody>
          <a:bodyPr>
            <a:normAutofit/>
          </a:bodyPr>
          <a:lstStyle/>
          <a:p>
            <a:r>
              <a:rPr lang="en-US" sz="3200" dirty="0" smtClean="0"/>
              <a:t>In rhythmic gymnastics the gymnasts can manipulate different apparatus: </a:t>
            </a:r>
            <a:r>
              <a:rPr lang="en-US" sz="3200" dirty="0" smtClean="0">
                <a:solidFill>
                  <a:srgbClr val="7030A0"/>
                </a:solidFill>
              </a:rPr>
              <a:t>clubs, hoop, ball, ribbon and rope.</a:t>
            </a:r>
          </a:p>
          <a:p>
            <a:r>
              <a:rPr lang="en-US" sz="3200" dirty="0" smtClean="0"/>
              <a:t>Top rhythmic gymnasts must have many qualities: </a:t>
            </a:r>
            <a:r>
              <a:rPr lang="en-US" sz="3200" dirty="0" smtClean="0">
                <a:solidFill>
                  <a:srgbClr val="7030A0"/>
                </a:solidFill>
              </a:rPr>
              <a:t>balance, flexibility, coordination, and strength</a:t>
            </a:r>
            <a:r>
              <a:rPr lang="en-US" sz="3200" dirty="0" smtClean="0"/>
              <a:t> are some of the most important.</a:t>
            </a:r>
          </a:p>
          <a:p>
            <a:r>
              <a:rPr lang="en-US" sz="3200" dirty="0" smtClean="0"/>
              <a:t>They must wear a </a:t>
            </a:r>
            <a:r>
              <a:rPr lang="en-US" sz="3200" dirty="0" smtClean="0">
                <a:solidFill>
                  <a:srgbClr val="7030A0"/>
                </a:solidFill>
              </a:rPr>
              <a:t>maillot,</a:t>
            </a:r>
            <a:r>
              <a:rPr lang="en-US" sz="3200" dirty="0" smtClean="0"/>
              <a:t> and in case that it’s a team, the maillot must be identical in all the members. </a:t>
            </a:r>
          </a:p>
          <a:p>
            <a:r>
              <a:rPr lang="en-US" sz="3200" dirty="0" smtClean="0"/>
              <a:t>The gymnasts’ hair must be </a:t>
            </a:r>
            <a:r>
              <a:rPr lang="en-US" sz="3200" dirty="0" smtClean="0">
                <a:solidFill>
                  <a:srgbClr val="7030A0"/>
                </a:solidFill>
              </a:rPr>
              <a:t>upsweep</a:t>
            </a:r>
            <a:r>
              <a:rPr lang="en-US" sz="3200" dirty="0" smtClean="0"/>
              <a:t> with a bun. </a:t>
            </a:r>
            <a:br>
              <a:rPr lang="en-US" sz="3200" dirty="0" smtClean="0"/>
            </a:b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00800"/>
          </a:xfrm>
        </p:spPr>
        <p:txBody>
          <a:bodyPr>
            <a:normAutofit/>
          </a:bodyPr>
          <a:lstStyle/>
          <a:p>
            <a:pPr>
              <a:buFont typeface="Wingdings" pitchFamily="2" charset="2"/>
              <a:buChar char="Ø"/>
            </a:pPr>
            <a:r>
              <a:rPr lang="en-US" sz="3200" dirty="0" smtClean="0"/>
              <a:t>The athletes can exchange the item during any time of the </a:t>
            </a:r>
            <a:r>
              <a:rPr lang="en-US" sz="3200" dirty="0" smtClean="0">
                <a:solidFill>
                  <a:srgbClr val="7030A0"/>
                </a:solidFill>
              </a:rPr>
              <a:t>routine</a:t>
            </a:r>
            <a:r>
              <a:rPr lang="en-US" sz="3200" dirty="0" smtClean="0"/>
              <a:t>.</a:t>
            </a:r>
          </a:p>
          <a:p>
            <a:pPr>
              <a:buFont typeface="Wingdings" pitchFamily="2" charset="2"/>
              <a:buChar char="Ø"/>
            </a:pPr>
            <a:r>
              <a:rPr lang="en-US" sz="3200" dirty="0" smtClean="0"/>
              <a:t>The </a:t>
            </a:r>
            <a:r>
              <a:rPr lang="en-US" sz="3200" dirty="0" smtClean="0">
                <a:solidFill>
                  <a:srgbClr val="7030A0"/>
                </a:solidFill>
              </a:rPr>
              <a:t>panel of judges </a:t>
            </a:r>
            <a:r>
              <a:rPr lang="en-US" sz="3200" dirty="0" smtClean="0"/>
              <a:t>at the Olympics look for:</a:t>
            </a:r>
            <a:br>
              <a:rPr lang="en-US" sz="3200" dirty="0" smtClean="0"/>
            </a:br>
            <a:r>
              <a:rPr lang="en-US" sz="3200" dirty="0" smtClean="0"/>
              <a:t>           </a:t>
            </a:r>
            <a:r>
              <a:rPr lang="en-US" sz="3200" dirty="0" smtClean="0">
                <a:solidFill>
                  <a:srgbClr val="7030A0"/>
                </a:solidFill>
              </a:rPr>
              <a:t>Leaps.</a:t>
            </a:r>
            <a:br>
              <a:rPr lang="en-US" sz="3200" dirty="0" smtClean="0">
                <a:solidFill>
                  <a:srgbClr val="7030A0"/>
                </a:solidFill>
              </a:rPr>
            </a:br>
            <a:r>
              <a:rPr lang="en-US" sz="3200" dirty="0" smtClean="0">
                <a:solidFill>
                  <a:srgbClr val="7030A0"/>
                </a:solidFill>
              </a:rPr>
              <a:t>           Flexibilities.</a:t>
            </a:r>
            <a:br>
              <a:rPr lang="en-US" sz="3200" dirty="0" smtClean="0">
                <a:solidFill>
                  <a:srgbClr val="7030A0"/>
                </a:solidFill>
              </a:rPr>
            </a:br>
            <a:r>
              <a:rPr lang="en-US" sz="3200" dirty="0" smtClean="0">
                <a:solidFill>
                  <a:srgbClr val="7030A0"/>
                </a:solidFill>
              </a:rPr>
              <a:t>           Balances.</a:t>
            </a:r>
            <a:br>
              <a:rPr lang="en-US" sz="3200" dirty="0" smtClean="0">
                <a:solidFill>
                  <a:srgbClr val="7030A0"/>
                </a:solidFill>
              </a:rPr>
            </a:br>
            <a:r>
              <a:rPr lang="en-US" sz="3200" dirty="0" smtClean="0">
                <a:solidFill>
                  <a:srgbClr val="7030A0"/>
                </a:solidFill>
              </a:rPr>
              <a:t>           Pirouettes (pivots).</a:t>
            </a:r>
            <a:br>
              <a:rPr lang="en-US" sz="3200" dirty="0" smtClean="0">
                <a:solidFill>
                  <a:srgbClr val="7030A0"/>
                </a:solidFill>
              </a:rPr>
            </a:br>
            <a:r>
              <a:rPr lang="en-US" sz="3200" dirty="0" smtClean="0">
                <a:solidFill>
                  <a:srgbClr val="7030A0"/>
                </a:solidFill>
              </a:rPr>
              <a:t>           Apparatus.</a:t>
            </a:r>
            <a:br>
              <a:rPr lang="en-US" sz="3200" dirty="0" smtClean="0">
                <a:solidFill>
                  <a:srgbClr val="7030A0"/>
                </a:solidFill>
              </a:rPr>
            </a:br>
            <a:r>
              <a:rPr lang="en-US" sz="3200" dirty="0" smtClean="0">
                <a:solidFill>
                  <a:srgbClr val="7030A0"/>
                </a:solidFill>
              </a:rPr>
              <a:t>           Handling.</a:t>
            </a:r>
            <a:br>
              <a:rPr lang="en-US" sz="3200" dirty="0" smtClean="0">
                <a:solidFill>
                  <a:srgbClr val="7030A0"/>
                </a:solidFill>
              </a:rPr>
            </a:br>
            <a:r>
              <a:rPr lang="en-US" sz="3200" dirty="0" smtClean="0">
                <a:solidFill>
                  <a:srgbClr val="7030A0"/>
                </a:solidFill>
              </a:rPr>
              <a:t>           Execution</a:t>
            </a:r>
            <a:r>
              <a:rPr lang="en-US" sz="3200" dirty="0" smtClean="0"/>
              <a:t>.</a:t>
            </a:r>
            <a:br>
              <a:rPr lang="en-US" sz="3200" dirty="0" smtClean="0"/>
            </a:br>
            <a:r>
              <a:rPr lang="en-US" sz="3200" dirty="0" smtClean="0"/>
              <a:t>           </a:t>
            </a:r>
            <a:r>
              <a:rPr lang="en-US" sz="3200" dirty="0" smtClean="0">
                <a:solidFill>
                  <a:srgbClr val="7030A0"/>
                </a:solidFill>
              </a:rPr>
              <a:t>Artistic effect </a:t>
            </a:r>
            <a:r>
              <a:rPr lang="en-US" sz="3200" dirty="0" smtClean="0"/>
              <a:t/>
            </a:r>
            <a:br>
              <a:rPr lang="en-US" sz="3200" dirty="0" smtClean="0"/>
            </a:br>
            <a:endParaRPr lang="en-US" sz="3200" dirty="0" smtClean="0"/>
          </a:p>
          <a:p>
            <a:pPr>
              <a:buNone/>
            </a:pPr>
            <a:endParaRPr lang="en-US" sz="3200" dirty="0" smtClean="0"/>
          </a:p>
          <a:p>
            <a:endParaRPr lang="en-US"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noChangeArrowheads="1"/>
          </p:cNvPicPr>
          <p:nvPr>
            <p:ph idx="1"/>
          </p:nvPr>
        </p:nvPicPr>
        <p:blipFill>
          <a:blip r:embed="rId2" cstate="print"/>
          <a:srcRect/>
          <a:stretch>
            <a:fillRect/>
          </a:stretch>
        </p:blipFill>
        <p:spPr bwMode="auto">
          <a:xfrm>
            <a:off x="381000" y="762000"/>
            <a:ext cx="3590925" cy="2514599"/>
          </a:xfrm>
          <a:prstGeom prst="rect">
            <a:avLst/>
          </a:prstGeom>
          <a:noFill/>
          <a:ln w="9525">
            <a:noFill/>
            <a:miter lim="800000"/>
            <a:headEnd/>
            <a:tailEnd/>
          </a:ln>
        </p:spPr>
      </p:pic>
      <p:sp>
        <p:nvSpPr>
          <p:cNvPr id="6" name="Rectangle 5"/>
          <p:cNvSpPr/>
          <p:nvPr/>
        </p:nvSpPr>
        <p:spPr>
          <a:xfrm>
            <a:off x="1143000" y="228600"/>
            <a:ext cx="6248400" cy="523220"/>
          </a:xfrm>
          <a:prstGeom prst="rect">
            <a:avLst/>
          </a:prstGeom>
        </p:spPr>
        <p:txBody>
          <a:bodyPr wrap="square">
            <a:spAutoFit/>
          </a:bodyPr>
          <a:lstStyle/>
          <a:p>
            <a:r>
              <a:rPr lang="en-US" sz="2800" b="1" dirty="0" smtClean="0">
                <a:ln w="18000">
                  <a:solidFill>
                    <a:schemeClr val="accent2">
                      <a:satMod val="140000"/>
                    </a:schemeClr>
                  </a:solidFill>
                  <a:prstDash val="solid"/>
                  <a:miter lim="800000"/>
                </a:ln>
                <a:solidFill>
                  <a:schemeClr val="accent3"/>
                </a:solidFill>
                <a:effectLst>
                  <a:outerShdw blurRad="25500" dist="23000" dir="7020000" algn="tl">
                    <a:srgbClr val="000000">
                      <a:alpha val="50000"/>
                    </a:srgbClr>
                  </a:outerShdw>
                </a:effectLst>
              </a:rPr>
              <a:t>APPARATUS</a:t>
            </a:r>
            <a:r>
              <a:rPr lang="en-US"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en-US" sz="28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GYMNASTICS</a:t>
            </a:r>
            <a:endParaRPr lang="en-US" sz="2800" dirty="0"/>
          </a:p>
        </p:txBody>
      </p:sp>
      <p:pic>
        <p:nvPicPr>
          <p:cNvPr id="7" name="Picture 3"/>
          <p:cNvPicPr>
            <a:picLocks noChangeAspect="1" noChangeArrowheads="1"/>
          </p:cNvPicPr>
          <p:nvPr/>
        </p:nvPicPr>
        <p:blipFill>
          <a:blip r:embed="rId3" cstate="print"/>
          <a:srcRect/>
          <a:stretch>
            <a:fillRect/>
          </a:stretch>
        </p:blipFill>
        <p:spPr bwMode="auto">
          <a:xfrm>
            <a:off x="4572000" y="685800"/>
            <a:ext cx="4114800" cy="2590800"/>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a:stretch>
            <a:fillRect/>
          </a:stretch>
        </p:blipFill>
        <p:spPr bwMode="auto">
          <a:xfrm>
            <a:off x="381001" y="3810000"/>
            <a:ext cx="3200400" cy="2867025"/>
          </a:xfrm>
          <a:prstGeom prst="rect">
            <a:avLst/>
          </a:prstGeom>
          <a:noFill/>
          <a:ln w="9525">
            <a:noFill/>
            <a:miter lim="800000"/>
            <a:headEnd/>
            <a:tailEnd/>
          </a:ln>
        </p:spPr>
      </p:pic>
      <p:pic>
        <p:nvPicPr>
          <p:cNvPr id="9" name="Picture 6"/>
          <p:cNvPicPr>
            <a:picLocks noChangeAspect="1" noChangeArrowheads="1"/>
          </p:cNvPicPr>
          <p:nvPr/>
        </p:nvPicPr>
        <p:blipFill>
          <a:blip r:embed="rId5" cstate="print"/>
          <a:srcRect/>
          <a:stretch>
            <a:fillRect/>
          </a:stretch>
        </p:blipFill>
        <p:spPr bwMode="auto">
          <a:xfrm>
            <a:off x="4800600" y="3733800"/>
            <a:ext cx="3733800" cy="28956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r>
              <a:rPr lang="en-US" sz="3200" b="1" i="1" dirty="0" smtClean="0"/>
              <a:t> </a:t>
            </a:r>
            <a:r>
              <a:rPr lang="en-US" sz="3200" dirty="0" smtClean="0"/>
              <a:t>The points are determined by a panel of judges, for </a:t>
            </a:r>
            <a:r>
              <a:rPr lang="en-US" sz="3200" dirty="0" smtClean="0">
                <a:solidFill>
                  <a:srgbClr val="7030A0"/>
                </a:solidFill>
              </a:rPr>
              <a:t>leaps, balances, pirouettes, apparatus handling, and execution.</a:t>
            </a:r>
          </a:p>
          <a:p>
            <a:r>
              <a:rPr lang="en-US" sz="3200" dirty="0" smtClean="0"/>
              <a:t>The </a:t>
            </a:r>
            <a:r>
              <a:rPr lang="en-US" sz="3200" dirty="0" smtClean="0">
                <a:solidFill>
                  <a:srgbClr val="0070C0"/>
                </a:solidFill>
              </a:rPr>
              <a:t>choreography</a:t>
            </a:r>
            <a:r>
              <a:rPr lang="en-US" sz="3200" dirty="0" smtClean="0">
                <a:solidFill>
                  <a:srgbClr val="7030A0"/>
                </a:solidFill>
              </a:rPr>
              <a:t> </a:t>
            </a:r>
            <a:r>
              <a:rPr lang="en-US" sz="3200" dirty="0" smtClean="0"/>
              <a:t>must cover the entire floor and contain a balance of </a:t>
            </a:r>
            <a:r>
              <a:rPr lang="en-US" sz="3200" dirty="0" smtClean="0">
                <a:solidFill>
                  <a:srgbClr val="00B050"/>
                </a:solidFill>
              </a:rPr>
              <a:t>jumps, leaps, pivots, balances and flexibility movements</a:t>
            </a:r>
            <a:r>
              <a:rPr lang="en-US" sz="3200" dirty="0" smtClean="0"/>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304800" y="381000"/>
            <a:ext cx="3886199" cy="53340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495800" y="381000"/>
            <a:ext cx="4419600" cy="52578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228600" y="914400"/>
            <a:ext cx="3886200" cy="48006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495800" y="838200"/>
            <a:ext cx="4419600" cy="4953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77000"/>
          </a:xfrm>
        </p:spPr>
        <p:txBody>
          <a:bodyPr/>
          <a:lstStyle/>
          <a:p>
            <a:r>
              <a:rPr lang="en-US" sz="3200" b="1" dirty="0" smtClean="0"/>
              <a:t>Trampoline</a:t>
            </a:r>
            <a:endParaRPr lang="en-US" sz="3200" dirty="0" smtClean="0"/>
          </a:p>
          <a:p>
            <a:r>
              <a:rPr lang="en-US" sz="3200" dirty="0" smtClean="0"/>
              <a:t>In Trampoline (sometimes called “</a:t>
            </a:r>
            <a:r>
              <a:rPr lang="en-US" sz="3200" dirty="0" err="1" smtClean="0"/>
              <a:t>Trampolining</a:t>
            </a:r>
            <a:r>
              <a:rPr lang="en-US" sz="3200" dirty="0" smtClean="0"/>
              <a:t>” when referring to the sport), gymnasts perform </a:t>
            </a:r>
            <a:r>
              <a:rPr lang="en-US" sz="3200" dirty="0" smtClean="0">
                <a:solidFill>
                  <a:srgbClr val="00B050"/>
                </a:solidFill>
              </a:rPr>
              <a:t>acrobatics </a:t>
            </a:r>
            <a:r>
              <a:rPr lang="en-US" sz="3200" dirty="0" smtClean="0"/>
              <a:t>while bouncing on </a:t>
            </a:r>
            <a:r>
              <a:rPr lang="en-US" sz="3200" dirty="0" smtClean="0">
                <a:solidFill>
                  <a:srgbClr val="00B050"/>
                </a:solidFill>
              </a:rPr>
              <a:t>a trampoline</a:t>
            </a:r>
            <a:r>
              <a:rPr lang="en-US" sz="3200" dirty="0" smtClean="0"/>
              <a:t>.</a:t>
            </a:r>
          </a:p>
          <a:p>
            <a:r>
              <a:rPr lang="en-US" sz="3200" dirty="0" smtClean="0"/>
              <a:t>The range of movements go from simple </a:t>
            </a:r>
            <a:r>
              <a:rPr lang="en-US" sz="3200" dirty="0" smtClean="0">
                <a:solidFill>
                  <a:srgbClr val="7030A0"/>
                </a:solidFill>
              </a:rPr>
              <a:t>pike,</a:t>
            </a:r>
            <a:r>
              <a:rPr lang="en-US" sz="3200" dirty="0" smtClean="0"/>
              <a:t> </a:t>
            </a:r>
            <a:r>
              <a:rPr lang="en-US" sz="3200" dirty="0" smtClean="0">
                <a:solidFill>
                  <a:srgbClr val="7030A0"/>
                </a:solidFill>
              </a:rPr>
              <a:t>straddle and tucks </a:t>
            </a:r>
            <a:r>
              <a:rPr lang="en-US" sz="3200" dirty="0" smtClean="0"/>
              <a:t>to </a:t>
            </a:r>
            <a:r>
              <a:rPr lang="en-US" sz="3200" dirty="0" smtClean="0">
                <a:solidFill>
                  <a:srgbClr val="00B050"/>
                </a:solidFill>
              </a:rPr>
              <a:t>simple and twisted </a:t>
            </a:r>
            <a:r>
              <a:rPr lang="en-US" sz="3200" dirty="0" err="1" smtClean="0">
                <a:solidFill>
                  <a:srgbClr val="00B050"/>
                </a:solidFill>
              </a:rPr>
              <a:t>sommer</a:t>
            </a:r>
            <a:r>
              <a:rPr lang="en-US" sz="3200" dirty="0" smtClean="0">
                <a:solidFill>
                  <a:srgbClr val="00B050"/>
                </a:solidFill>
              </a:rPr>
              <a:t> </a:t>
            </a:r>
            <a:r>
              <a:rPr lang="en-US" sz="3200" dirty="0" err="1" smtClean="0">
                <a:solidFill>
                  <a:srgbClr val="00B050"/>
                </a:solidFill>
              </a:rPr>
              <a:t>saults</a:t>
            </a:r>
            <a:r>
              <a:rPr lang="en-US" sz="3200" dirty="0" smtClean="0">
                <a:solidFill>
                  <a:srgbClr val="00B050"/>
                </a:solidFill>
              </a:rPr>
              <a:t> </a:t>
            </a:r>
            <a:r>
              <a:rPr lang="en-US" sz="3200" dirty="0" smtClean="0"/>
              <a:t>as seen in the floor and vault exercises in Artistic Gymnastics (but more extreme given the height of the </a:t>
            </a:r>
            <a:r>
              <a:rPr lang="en-US" sz="3200" dirty="0" smtClean="0">
                <a:solidFill>
                  <a:srgbClr val="00B050"/>
                </a:solidFill>
              </a:rPr>
              <a:t>bounces</a:t>
            </a:r>
            <a:r>
              <a:rPr lang="en-US" sz="3200" dirty="0" smtClean="0"/>
              <a:t>).</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8839200" cy="6629400"/>
          </a:xfrm>
        </p:spPr>
        <p:txBody>
          <a:bodyPr>
            <a:noAutofit/>
          </a:bodyPr>
          <a:lstStyle/>
          <a:p>
            <a:r>
              <a:rPr lang="en-US" sz="3200" b="1" dirty="0" smtClean="0"/>
              <a:t>Trampoline:</a:t>
            </a:r>
            <a:r>
              <a:rPr lang="en-US" sz="3200" dirty="0" smtClean="0"/>
              <a:t> Trampoline is the most recent type of gymnastics to be added and was recognized as an Olympic event beginning at the </a:t>
            </a:r>
            <a:r>
              <a:rPr lang="en-US" sz="3200" dirty="0" smtClean="0">
                <a:solidFill>
                  <a:schemeClr val="accent2"/>
                </a:solidFill>
              </a:rPr>
              <a:t>2000 games</a:t>
            </a:r>
            <a:r>
              <a:rPr lang="en-US" sz="3200" dirty="0" smtClean="0"/>
              <a:t>. </a:t>
            </a:r>
          </a:p>
          <a:p>
            <a:r>
              <a:rPr lang="en-US" sz="3200" dirty="0" smtClean="0"/>
              <a:t>Both </a:t>
            </a:r>
            <a:r>
              <a:rPr lang="en-US" sz="3200" dirty="0" smtClean="0">
                <a:solidFill>
                  <a:schemeClr val="accent2"/>
                </a:solidFill>
              </a:rPr>
              <a:t>men and women </a:t>
            </a:r>
            <a:r>
              <a:rPr lang="en-US" sz="3200" dirty="0" smtClean="0"/>
              <a:t>participate in this type of gymnastics. Trampoline routines and tricks are performed using </a:t>
            </a:r>
            <a:r>
              <a:rPr lang="en-US" sz="3200" dirty="0" smtClean="0">
                <a:solidFill>
                  <a:schemeClr val="accent2"/>
                </a:solidFill>
              </a:rPr>
              <a:t>a double mini trampoline </a:t>
            </a:r>
            <a:r>
              <a:rPr lang="en-US" sz="3200" dirty="0" smtClean="0"/>
              <a:t>and in a synchronized event where </a:t>
            </a:r>
            <a:r>
              <a:rPr lang="en-US" sz="3200" dirty="0" smtClean="0">
                <a:solidFill>
                  <a:srgbClr val="7030A0"/>
                </a:solidFill>
              </a:rPr>
              <a:t>2 athletes </a:t>
            </a:r>
            <a:r>
              <a:rPr lang="en-US" sz="3200" dirty="0" smtClean="0"/>
              <a:t>perform at the same time on </a:t>
            </a:r>
            <a:r>
              <a:rPr lang="en-US" sz="3200" dirty="0" smtClean="0">
                <a:solidFill>
                  <a:srgbClr val="7030A0"/>
                </a:solidFill>
              </a:rPr>
              <a:t>2 different trampolines.</a:t>
            </a:r>
          </a:p>
          <a:p>
            <a:r>
              <a:rPr lang="en-US" sz="3200" dirty="0" smtClean="0"/>
              <a:t> The trampoline is significantly more </a:t>
            </a:r>
            <a:r>
              <a:rPr lang="en-US" sz="3200" dirty="0" smtClean="0">
                <a:solidFill>
                  <a:srgbClr val="7030A0"/>
                </a:solidFill>
              </a:rPr>
              <a:t>bouncy </a:t>
            </a:r>
            <a:r>
              <a:rPr lang="en-US" sz="3200" dirty="0" smtClean="0"/>
              <a:t>than the </a:t>
            </a:r>
            <a:r>
              <a:rPr lang="en-US" sz="3200" dirty="0" smtClean="0">
                <a:solidFill>
                  <a:srgbClr val="7030A0"/>
                </a:solidFill>
              </a:rPr>
              <a:t>floor exercise used in artistic gymnastics</a:t>
            </a:r>
            <a:r>
              <a:rPr lang="en-US" sz="3200" dirty="0" smtClean="0"/>
              <a:t> resulting in gravity defying flips.</a:t>
            </a:r>
            <a:endParaRPr lang="en-US" sz="3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r>
              <a:rPr lang="en-US" sz="3600" b="1" dirty="0" smtClean="0"/>
              <a:t>Aerobic Gymnastics</a:t>
            </a:r>
            <a:endParaRPr lang="en-US" sz="3600" dirty="0" smtClean="0"/>
          </a:p>
          <a:p>
            <a:r>
              <a:rPr lang="en-US" sz="3200" dirty="0" smtClean="0"/>
              <a:t>Aerobic Gymnastics is the full-fledged version of the popular fitness exercises. </a:t>
            </a:r>
          </a:p>
          <a:p>
            <a:r>
              <a:rPr lang="en-US" sz="3200" dirty="0" smtClean="0"/>
              <a:t>It features </a:t>
            </a:r>
            <a:r>
              <a:rPr lang="en-US" sz="3200" dirty="0" smtClean="0">
                <a:solidFill>
                  <a:srgbClr val="7030A0"/>
                </a:solidFill>
              </a:rPr>
              <a:t>non-stop high-intensity </a:t>
            </a:r>
            <a:r>
              <a:rPr lang="en-US" sz="3200" dirty="0" smtClean="0"/>
              <a:t>movements - a mix of </a:t>
            </a:r>
            <a:r>
              <a:rPr lang="en-US" sz="3200" dirty="0" smtClean="0">
                <a:solidFill>
                  <a:srgbClr val="00B050"/>
                </a:solidFill>
              </a:rPr>
              <a:t>dance, gymnastics, acrobatics </a:t>
            </a:r>
            <a:r>
              <a:rPr lang="en-US" sz="3200" dirty="0" smtClean="0"/>
              <a:t>- performed on the rhythm of a music.</a:t>
            </a:r>
          </a:p>
          <a:p>
            <a:r>
              <a:rPr lang="en-US" sz="3200" dirty="0" smtClean="0"/>
              <a:t>The music used is virtually always some kind of </a:t>
            </a:r>
            <a:r>
              <a:rPr lang="en-US" sz="3200" dirty="0" smtClean="0">
                <a:solidFill>
                  <a:srgbClr val="7030A0"/>
                </a:solidFill>
              </a:rPr>
              <a:t>energetic beat-heavy dance music </a:t>
            </a:r>
            <a:r>
              <a:rPr lang="en-US" sz="3200" dirty="0" smtClean="0"/>
              <a:t>which gives a distinctive character to and are in line with the energetic content of the </a:t>
            </a:r>
            <a:r>
              <a:rPr lang="en-US" sz="3200" dirty="0" smtClean="0">
                <a:solidFill>
                  <a:srgbClr val="00B050"/>
                </a:solidFill>
              </a:rPr>
              <a:t>performance</a:t>
            </a:r>
            <a:endParaRPr lang="en-US" sz="3200" dirty="0" smtClean="0"/>
          </a:p>
          <a:p>
            <a:endParaRPr lang="en-US" dirty="0" smtClean="0"/>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r>
              <a:rPr lang="en-US" sz="3200" dirty="0" smtClean="0">
                <a:solidFill>
                  <a:srgbClr val="00B050"/>
                </a:solidFill>
              </a:rPr>
              <a:t> </a:t>
            </a:r>
            <a:r>
              <a:rPr lang="en-US" sz="3200" dirty="0" smtClean="0">
                <a:solidFill>
                  <a:srgbClr val="7030A0"/>
                </a:solidFill>
              </a:rPr>
              <a:t>Aerobic gymnastics </a:t>
            </a:r>
            <a:r>
              <a:rPr lang="en-US" sz="3200" dirty="0" smtClean="0"/>
              <a:t>is performed in a number of different events: </a:t>
            </a:r>
            <a:r>
              <a:rPr lang="en-US" sz="3200" dirty="0" smtClean="0">
                <a:solidFill>
                  <a:schemeClr val="accent2"/>
                </a:solidFill>
              </a:rPr>
              <a:t>Men's Individuals, Women's Individuals, Mixed Pairs, Trios, Groups (5 gymnasts), Aerobic Step (8 gymnasts </a:t>
            </a:r>
            <a:r>
              <a:rPr lang="en-US" sz="3200" dirty="0" smtClean="0"/>
              <a:t>yes, the same steps used in </a:t>
            </a:r>
            <a:r>
              <a:rPr lang="en-US" sz="3200" dirty="0" smtClean="0">
                <a:solidFill>
                  <a:srgbClr val="7030A0"/>
                </a:solidFill>
              </a:rPr>
              <a:t>fitness aerobics)</a:t>
            </a:r>
            <a:r>
              <a:rPr lang="en-US" sz="3200" dirty="0" smtClean="0"/>
              <a:t> and </a:t>
            </a:r>
            <a:r>
              <a:rPr lang="en-US" sz="3200" dirty="0" smtClean="0">
                <a:solidFill>
                  <a:schemeClr val="accent2"/>
                </a:solidFill>
              </a:rPr>
              <a:t>Aerobic Dance (8 gymnasts).</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a:bodyPr>
          <a:lstStyle/>
          <a:p>
            <a:r>
              <a:rPr lang="en-US" sz="3200" b="1" dirty="0" smtClean="0"/>
              <a:t>Acrobatic Gymnastics</a:t>
            </a:r>
            <a:endParaRPr lang="en-US" sz="3200" dirty="0" smtClean="0"/>
          </a:p>
          <a:p>
            <a:r>
              <a:rPr lang="en-US" sz="3200" dirty="0" smtClean="0"/>
              <a:t>Acrobatic Gymnastics is a “group” sport where gymnasts perform in </a:t>
            </a:r>
            <a:r>
              <a:rPr lang="en-US" sz="3200" b="1" dirty="0" smtClean="0">
                <a:solidFill>
                  <a:srgbClr val="00B050"/>
                </a:solidFill>
              </a:rPr>
              <a:t>pairs</a:t>
            </a:r>
            <a:r>
              <a:rPr lang="en-US" sz="3200" dirty="0" smtClean="0">
                <a:solidFill>
                  <a:srgbClr val="00B050"/>
                </a:solidFill>
              </a:rPr>
              <a:t> (women’s and mixed)</a:t>
            </a:r>
            <a:r>
              <a:rPr lang="en-US" sz="3200" dirty="0" smtClean="0"/>
              <a:t>, </a:t>
            </a:r>
            <a:r>
              <a:rPr lang="en-US" sz="3200" b="1" dirty="0" smtClean="0">
                <a:solidFill>
                  <a:srgbClr val="C00000"/>
                </a:solidFill>
              </a:rPr>
              <a:t>trios</a:t>
            </a:r>
            <a:r>
              <a:rPr lang="en-US" sz="3200" dirty="0" smtClean="0">
                <a:solidFill>
                  <a:srgbClr val="C00000"/>
                </a:solidFill>
              </a:rPr>
              <a:t> (women’s</a:t>
            </a:r>
            <a:r>
              <a:rPr lang="en-US" sz="3200" dirty="0" smtClean="0"/>
              <a:t>) and </a:t>
            </a:r>
            <a:r>
              <a:rPr lang="en-US" sz="3200" b="1" dirty="0" smtClean="0">
                <a:solidFill>
                  <a:srgbClr val="00B050"/>
                </a:solidFill>
              </a:rPr>
              <a:t>quartets</a:t>
            </a:r>
            <a:r>
              <a:rPr lang="en-US" sz="3200" dirty="0" smtClean="0">
                <a:solidFill>
                  <a:srgbClr val="00B050"/>
                </a:solidFill>
              </a:rPr>
              <a:t> (men’s)</a:t>
            </a:r>
          </a:p>
          <a:p>
            <a:r>
              <a:rPr lang="en-US" sz="3200" dirty="0" smtClean="0"/>
              <a:t> It has some elements of </a:t>
            </a:r>
            <a:r>
              <a:rPr lang="en-US" sz="3200" b="1" dirty="0" smtClean="0"/>
              <a:t>tumbling</a:t>
            </a:r>
            <a:r>
              <a:rPr lang="en-US" sz="3200" dirty="0" smtClean="0"/>
              <a:t> and</a:t>
            </a:r>
          </a:p>
          <a:p>
            <a:pPr>
              <a:buNone/>
            </a:pPr>
            <a:r>
              <a:rPr lang="en-US" sz="3200" dirty="0" smtClean="0"/>
              <a:t>   </a:t>
            </a:r>
            <a:r>
              <a:rPr lang="en-US" sz="3200" b="1" dirty="0" smtClean="0"/>
              <a:t>acrobatic jumps</a:t>
            </a:r>
            <a:r>
              <a:rPr lang="en-US" sz="3200" dirty="0" smtClean="0"/>
              <a:t> in common with Artistic Gymnastics and it’s performed on a </a:t>
            </a:r>
            <a:r>
              <a:rPr lang="en-US" sz="3200" dirty="0" smtClean="0">
                <a:solidFill>
                  <a:srgbClr val="00B050"/>
                </a:solidFill>
              </a:rPr>
              <a:t>floor</a:t>
            </a:r>
            <a:r>
              <a:rPr lang="en-US" sz="3200" dirty="0" smtClean="0"/>
              <a:t> to the </a:t>
            </a:r>
            <a:r>
              <a:rPr lang="en-US" sz="3200" dirty="0" smtClean="0">
                <a:solidFill>
                  <a:srgbClr val="7030A0"/>
                </a:solidFill>
              </a:rPr>
              <a:t>rhythm of a music.</a:t>
            </a:r>
          </a:p>
          <a:p>
            <a:endParaRPr lang="en-US" sz="3200" dirty="0" smtClean="0"/>
          </a:p>
          <a:p>
            <a:endParaRPr lang="en-US"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77000"/>
          </a:xfrm>
        </p:spPr>
        <p:txBody>
          <a:bodyPr>
            <a:normAutofit/>
          </a:bodyPr>
          <a:lstStyle/>
          <a:p>
            <a:pPr>
              <a:buNone/>
            </a:pPr>
            <a:r>
              <a:rPr lang="en-US" sz="3200" b="1" dirty="0" smtClean="0"/>
              <a:t>   </a:t>
            </a:r>
            <a:r>
              <a:rPr lang="en-US" sz="3200" dirty="0" smtClean="0"/>
              <a:t>Athletes perform </a:t>
            </a:r>
            <a:r>
              <a:rPr lang="en-US" sz="3200" dirty="0" smtClean="0">
                <a:solidFill>
                  <a:srgbClr val="7030A0"/>
                </a:solidFill>
              </a:rPr>
              <a:t>handstands, holds, and balances</a:t>
            </a:r>
            <a:r>
              <a:rPr lang="en-US" sz="3200" dirty="0" smtClean="0"/>
              <a:t> on each while other members of the team </a:t>
            </a:r>
            <a:r>
              <a:rPr lang="en-US" sz="3200" dirty="0" smtClean="0">
                <a:solidFill>
                  <a:srgbClr val="7030A0"/>
                </a:solidFill>
              </a:rPr>
              <a:t>throw</a:t>
            </a:r>
            <a:r>
              <a:rPr lang="en-US" sz="3200" dirty="0" smtClean="0"/>
              <a:t> and </a:t>
            </a:r>
            <a:r>
              <a:rPr lang="en-US" sz="3200" dirty="0" smtClean="0">
                <a:solidFill>
                  <a:srgbClr val="7030A0"/>
                </a:solidFill>
              </a:rPr>
              <a:t>catch</a:t>
            </a:r>
            <a:r>
              <a:rPr lang="en-US" sz="3200" dirty="0" smtClean="0"/>
              <a:t> their team mates.</a:t>
            </a:r>
          </a:p>
          <a:p>
            <a:pPr>
              <a:buFont typeface="Wingdings" pitchFamily="2" charset="2"/>
              <a:buChar char="v"/>
            </a:pPr>
            <a:r>
              <a:rPr lang="en-US" sz="3200" b="1" dirty="0" smtClean="0"/>
              <a:t>   Beauty</a:t>
            </a:r>
            <a:r>
              <a:rPr lang="en-US" sz="3200" dirty="0" smtClean="0"/>
              <a:t> and </a:t>
            </a:r>
            <a:r>
              <a:rPr lang="en-US" sz="3200" b="1" dirty="0" smtClean="0"/>
              <a:t>choreography</a:t>
            </a:r>
            <a:r>
              <a:rPr lang="en-US" sz="3200" dirty="0" smtClean="0"/>
              <a:t> are definitely a value in this sport and that’s reflected in </a:t>
            </a:r>
            <a:r>
              <a:rPr lang="en-US" sz="3200" b="1" dirty="0" smtClean="0"/>
              <a:t>original attires</a:t>
            </a:r>
            <a:r>
              <a:rPr lang="en-US" sz="3200" dirty="0" smtClean="0"/>
              <a:t> of both male and female gymnasts which are designed in a similar fashion.</a:t>
            </a:r>
          </a:p>
          <a:p>
            <a:pPr>
              <a:buNone/>
            </a:pPr>
            <a:r>
              <a:rPr lang="en-US" sz="3200" b="1" dirty="0" smtClean="0"/>
              <a:t>   </a:t>
            </a:r>
            <a:endParaRPr lang="en-US" sz="32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normAutofit/>
          </a:bodyPr>
          <a:lstStyle/>
          <a:p>
            <a:r>
              <a:rPr lang="en-US" sz="4000" dirty="0" smtClean="0">
                <a:solidFill>
                  <a:srgbClr val="FF0000"/>
                </a:solidFill>
              </a:rPr>
              <a:t>Artistic Gymnastics</a:t>
            </a:r>
            <a:endParaRPr lang="en-US" sz="4000" dirty="0" smtClean="0"/>
          </a:p>
          <a:p>
            <a:r>
              <a:rPr lang="en-US" sz="3600" dirty="0" smtClean="0"/>
              <a:t>is a discipline of </a:t>
            </a:r>
            <a:r>
              <a:rPr 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2" tooltip="Gymnastics"/>
              </a:rPr>
              <a:t>gymnastics</a:t>
            </a:r>
            <a:r>
              <a:rPr lang="en-US" sz="3600" dirty="0" smtClean="0"/>
              <a:t> where gymnasts perform </a:t>
            </a:r>
            <a:r>
              <a:rPr lang="en-US" sz="3600" dirty="0" smtClean="0">
                <a:effectLst>
                  <a:outerShdw blurRad="38100" dist="38100" dir="2700000" algn="tl">
                    <a:srgbClr val="000000">
                      <a:alpha val="43137"/>
                    </a:srgbClr>
                  </a:outerShdw>
                </a:effectLst>
              </a:rPr>
              <a:t>short routines (ranging from approximately 30 to 90 </a:t>
            </a:r>
            <a:r>
              <a:rPr lang="en-US" sz="3600" dirty="0" smtClean="0">
                <a:effectLst>
                  <a:outerShdw blurRad="38100" dist="38100" dir="2700000" algn="tl">
                    <a:srgbClr val="000000">
                      <a:alpha val="43137"/>
                    </a:srgbClr>
                  </a:outerShdw>
                </a:effectLst>
                <a:hlinkClick r:id="rId3" tooltip="Second"/>
              </a:rPr>
              <a:t>seconds</a:t>
            </a:r>
            <a:r>
              <a:rPr lang="en-US" sz="3600" dirty="0" smtClean="0">
                <a:effectLst>
                  <a:outerShdw blurRad="38100" dist="38100" dir="2700000" algn="tl">
                    <a:srgbClr val="000000">
                      <a:alpha val="43137"/>
                    </a:srgbClr>
                  </a:outerShdw>
                </a:effectLst>
              </a:rPr>
              <a:t>) </a:t>
            </a:r>
            <a:r>
              <a:rPr lang="en-US" sz="3600" dirty="0" smtClean="0"/>
              <a:t>on different apparatus, with </a:t>
            </a:r>
            <a:r>
              <a:rPr lang="en-US" sz="3600" dirty="0" smtClean="0">
                <a:effectLst>
                  <a:outerShdw blurRad="38100" dist="38100" dir="2700000" algn="tl">
                    <a:srgbClr val="000000">
                      <a:alpha val="43137"/>
                    </a:srgbClr>
                  </a:outerShdw>
                </a:effectLst>
              </a:rPr>
              <a:t>less time for </a:t>
            </a:r>
            <a:r>
              <a:rPr lang="en-US" sz="3600" dirty="0" smtClean="0">
                <a:solidFill>
                  <a:srgbClr val="7030A0"/>
                </a:solidFill>
                <a:effectLst>
                  <a:outerShdw blurRad="38100" dist="38100" dir="2700000" algn="tl">
                    <a:srgbClr val="000000">
                      <a:alpha val="43137"/>
                    </a:srgbClr>
                  </a:outerShdw>
                </a:effectLst>
              </a:rPr>
              <a:t>vaulting</a:t>
            </a:r>
            <a:r>
              <a:rPr lang="en-US" sz="3600" dirty="0" smtClean="0">
                <a:solidFill>
                  <a:srgbClr val="7030A0"/>
                </a:solidFill>
              </a:rPr>
              <a:t>.</a:t>
            </a:r>
          </a:p>
          <a:p>
            <a:pPr algn="just">
              <a:buNone/>
            </a:pPr>
            <a:r>
              <a:rPr lang="en-US" sz="3600" dirty="0" smtClean="0"/>
              <a:t>   In </a:t>
            </a:r>
            <a:r>
              <a:rPr lang="en-US" sz="3600" b="1" dirty="0" smtClean="0"/>
              <a:t>A</a:t>
            </a:r>
            <a:r>
              <a:rPr lang="en-US" sz="3600" dirty="0" smtClean="0"/>
              <a:t>rtistic gymnastics, men and women compete on different apparatuses. </a:t>
            </a:r>
          </a:p>
          <a:p>
            <a:pPr algn="just">
              <a:buNone/>
            </a:pPr>
            <a:r>
              <a:rPr lang="en-US" sz="3600" dirty="0" smtClean="0"/>
              <a:t>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lstStyle/>
          <a:p>
            <a:r>
              <a:rPr lang="en-US" sz="2800" dirty="0" smtClean="0">
                <a:solidFill>
                  <a:srgbClr val="002060"/>
                </a:solidFill>
              </a:rPr>
              <a:t>The following is a brief guide to the safety factors to be observed when participating in gymnastics.</a:t>
            </a:r>
          </a:p>
          <a:p>
            <a:r>
              <a:rPr lang="en-US" sz="3200" dirty="0" smtClean="0">
                <a:latin typeface="Times New Roman" pitchFamily="18" charset="0"/>
                <a:cs typeface="Times New Roman" pitchFamily="18" charset="0"/>
              </a:rPr>
              <a:t>In any physical activity there is always an element of risk and the potential for injuries to occur. </a:t>
            </a:r>
          </a:p>
          <a:p>
            <a:r>
              <a:rPr lang="en-US" sz="3200" dirty="0" smtClean="0">
                <a:latin typeface="Times New Roman" pitchFamily="18" charset="0"/>
                <a:cs typeface="Times New Roman" pitchFamily="18" charset="0"/>
              </a:rPr>
              <a:t>As with the teaching of all aspects of physical education there are certain common sense procedures which staff can follow to minimize the risk of injury to a student:</a:t>
            </a:r>
            <a:br>
              <a:rPr lang="en-US" sz="3200" dirty="0" smtClean="0">
                <a:latin typeface="Times New Roman" pitchFamily="18" charset="0"/>
                <a:cs typeface="Times New Roman" pitchFamily="18" charset="0"/>
              </a:rPr>
            </a:br>
            <a:r>
              <a:rPr lang="en-US" sz="3200" b="1" dirty="0" smtClean="0"/>
              <a:t> A)</a:t>
            </a:r>
            <a:r>
              <a:rPr lang="en-US" sz="3200" dirty="0" smtClean="0"/>
              <a:t> </a:t>
            </a:r>
            <a:r>
              <a:rPr lang="en-US" sz="3200" b="1" dirty="0" smtClean="0">
                <a:solidFill>
                  <a:srgbClr val="7030A0"/>
                </a:solidFill>
              </a:rPr>
              <a:t>Ensure that a safe environment is provided at all  times.</a:t>
            </a:r>
            <a:endParaRPr lang="en-US"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a:bodyPr>
          <a:lstStyle/>
          <a:p>
            <a:pPr marL="342900" lvl="1" indent="-342900" algn="just">
              <a:buFont typeface="Wingdings" pitchFamily="2" charset="2"/>
              <a:buChar char="v"/>
            </a:pP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Nyala" pitchFamily="2" charset="0"/>
              </a:rPr>
              <a:t>    </a:t>
            </a:r>
            <a:r>
              <a:rPr lang="en-US" sz="3200" dirty="0" smtClean="0">
                <a:solidFill>
                  <a:srgbClr val="00B050"/>
                </a:solidFill>
              </a:rPr>
              <a:t>The </a:t>
            </a:r>
            <a:r>
              <a:rPr lang="en-US" sz="3200" dirty="0" smtClean="0">
                <a:solidFill>
                  <a:srgbClr val="00B050"/>
                </a:solidFill>
                <a:effectLst>
                  <a:outerShdw blurRad="38100" dist="38100" dir="2700000" algn="tl">
                    <a:srgbClr val="000000">
                      <a:alpha val="43137"/>
                    </a:srgbClr>
                  </a:outerShdw>
                </a:effectLst>
              </a:rPr>
              <a:t>men (MAG) </a:t>
            </a:r>
            <a:r>
              <a:rPr lang="en-US" sz="3200" dirty="0" smtClean="0">
                <a:solidFill>
                  <a:srgbClr val="00B050"/>
                </a:solidFill>
              </a:rPr>
              <a:t>compete in </a:t>
            </a:r>
            <a:r>
              <a:rPr lang="en-US" sz="3200" dirty="0" smtClean="0">
                <a:solidFill>
                  <a:srgbClr val="00B050"/>
                </a:solidFill>
                <a:effectLst>
                  <a:outerShdw blurRad="38100" dist="38100" dir="2700000" algn="tl">
                    <a:srgbClr val="000000">
                      <a:alpha val="43137"/>
                    </a:srgbClr>
                  </a:outerShdw>
                </a:effectLst>
              </a:rPr>
              <a:t>6 events</a:t>
            </a:r>
            <a:r>
              <a:rPr lang="en-US" sz="3200" dirty="0" smtClean="0">
                <a:solidFill>
                  <a:srgbClr val="00B050"/>
                </a:solidFill>
              </a:rPr>
              <a:t>: </a:t>
            </a:r>
          </a:p>
          <a:p>
            <a:pPr marL="342900" lvl="1" indent="-342900" algn="just">
              <a:buFont typeface="Courier New" pitchFamily="49" charset="0"/>
              <a:buChar char="o"/>
            </a:pPr>
            <a:r>
              <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   floor</a:t>
            </a:r>
            <a:r>
              <a:rPr lang="en-US"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 </a:t>
            </a:r>
            <a:endPar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endParaRPr>
          </a:p>
          <a:p>
            <a:pPr lvl="1" algn="just">
              <a:buFont typeface="Courier New" pitchFamily="49" charset="0"/>
              <a:buChar char="o"/>
            </a:pPr>
            <a:r>
              <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Pommel </a:t>
            </a:r>
            <a:r>
              <a:rPr lang="en-US"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horse, </a:t>
            </a:r>
            <a:endPar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endParaRPr>
          </a:p>
          <a:p>
            <a:pPr lvl="1" algn="just">
              <a:buFont typeface="Courier New" pitchFamily="49" charset="0"/>
              <a:buChar char="o"/>
            </a:pPr>
            <a:r>
              <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Rings, </a:t>
            </a:r>
          </a:p>
          <a:p>
            <a:pPr lvl="1" algn="just">
              <a:buFont typeface="Courier New" pitchFamily="49" charset="0"/>
              <a:buChar char="o"/>
            </a:pPr>
            <a:r>
              <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Vault, </a:t>
            </a:r>
          </a:p>
          <a:p>
            <a:pPr lvl="1" algn="just">
              <a:buFont typeface="Courier New" pitchFamily="49" charset="0"/>
              <a:buChar char="o"/>
            </a:pPr>
            <a:r>
              <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parallel &amp; horizontal </a:t>
            </a:r>
            <a:r>
              <a:rPr lang="en-US"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bar. </a:t>
            </a:r>
            <a:endParaRPr lang="en-US"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endParaRPr>
          </a:p>
          <a:p>
            <a:pPr>
              <a:buNone/>
            </a:pPr>
            <a:r>
              <a:rPr lang="en-US" sz="2800" dirty="0" smtClean="0">
                <a:solidFill>
                  <a:srgbClr val="00B050"/>
                </a:solidFill>
                <a:latin typeface="Nyala" pitchFamily="2" charset="0"/>
              </a:rPr>
              <a:t>     </a:t>
            </a:r>
            <a:r>
              <a:rPr lang="en-US" sz="3200" dirty="0" smtClean="0">
                <a:solidFill>
                  <a:srgbClr val="00B050"/>
                </a:solidFill>
                <a:latin typeface="Nyala" pitchFamily="2" charset="0"/>
              </a:rPr>
              <a:t>The </a:t>
            </a:r>
            <a:r>
              <a:rPr lang="en-US" sz="3200" dirty="0">
                <a:solidFill>
                  <a:srgbClr val="00B050"/>
                </a:solidFill>
                <a:effectLst>
                  <a:outerShdw blurRad="38100" dist="38100" dir="2700000" algn="tl">
                    <a:srgbClr val="000000">
                      <a:alpha val="43137"/>
                    </a:srgbClr>
                  </a:outerShdw>
                </a:effectLst>
                <a:latin typeface="Nyala" pitchFamily="2" charset="0"/>
              </a:rPr>
              <a:t>women </a:t>
            </a:r>
            <a:r>
              <a:rPr lang="en-US" sz="3200" dirty="0" smtClean="0">
                <a:solidFill>
                  <a:srgbClr val="00B050"/>
                </a:solidFill>
                <a:effectLst>
                  <a:outerShdw blurRad="38100" dist="38100" dir="2700000" algn="tl">
                    <a:srgbClr val="000000">
                      <a:alpha val="43137"/>
                    </a:srgbClr>
                  </a:outerShdw>
                </a:effectLst>
                <a:latin typeface="Nyala" pitchFamily="2" charset="0"/>
              </a:rPr>
              <a:t>(WAG) </a:t>
            </a:r>
            <a:r>
              <a:rPr lang="en-US" sz="3200" dirty="0" smtClean="0">
                <a:solidFill>
                  <a:srgbClr val="00B050"/>
                </a:solidFill>
                <a:latin typeface="Nyala" pitchFamily="2" charset="0"/>
              </a:rPr>
              <a:t>compete </a:t>
            </a:r>
            <a:r>
              <a:rPr lang="en-US" sz="3200" dirty="0">
                <a:solidFill>
                  <a:srgbClr val="00B050"/>
                </a:solidFill>
                <a:latin typeface="Nyala" pitchFamily="2" charset="0"/>
              </a:rPr>
              <a:t>in </a:t>
            </a:r>
            <a:r>
              <a:rPr lang="en-US" sz="3200" dirty="0" smtClean="0">
                <a:solidFill>
                  <a:srgbClr val="00B050"/>
                </a:solidFill>
                <a:effectLst>
                  <a:outerShdw blurRad="38100" dist="38100" dir="2700000" algn="tl">
                    <a:srgbClr val="000000">
                      <a:alpha val="43137"/>
                    </a:srgbClr>
                  </a:outerShdw>
                </a:effectLst>
                <a:latin typeface="Nyala" pitchFamily="2" charset="0"/>
              </a:rPr>
              <a:t>4 events</a:t>
            </a:r>
            <a:r>
              <a:rPr lang="en-US" sz="3200" dirty="0" smtClean="0">
                <a:solidFill>
                  <a:srgbClr val="00B050"/>
                </a:solidFill>
                <a:latin typeface="Nyala" pitchFamily="2" charset="0"/>
              </a:rPr>
              <a:t>: </a:t>
            </a:r>
          </a:p>
          <a:p>
            <a:pPr lvl="1">
              <a:buFont typeface="Courier New" pitchFamily="49" charset="0"/>
              <a:buChar char="o"/>
            </a:pPr>
            <a:r>
              <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Vault,</a:t>
            </a:r>
          </a:p>
          <a:p>
            <a:pPr lvl="1" algn="just">
              <a:buFont typeface="Courier New" pitchFamily="49" charset="0"/>
              <a:buChar char="o"/>
            </a:pPr>
            <a:r>
              <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Uneven bars</a:t>
            </a:r>
            <a:r>
              <a:rPr lang="en-US" sz="2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 </a:t>
            </a:r>
            <a:endPar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endParaRPr>
          </a:p>
          <a:p>
            <a:pPr lvl="1" algn="just">
              <a:buFont typeface="Courier New" pitchFamily="49" charset="0"/>
              <a:buChar char="o"/>
            </a:pPr>
            <a:r>
              <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Balance beam </a:t>
            </a:r>
            <a:r>
              <a:rPr lang="en-US" sz="2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and </a:t>
            </a:r>
            <a:r>
              <a:rPr 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Nyala" pitchFamily="2" charset="0"/>
              </a:rPr>
              <a:t>floor.</a:t>
            </a:r>
          </a:p>
          <a:p>
            <a:pPr marL="358775" lvl="1" algn="just">
              <a:buNone/>
            </a:pPr>
            <a:r>
              <a:rPr lang="en-US" sz="2800" dirty="0" smtClean="0">
                <a:solidFill>
                  <a:schemeClr val="tx1"/>
                </a:solidFill>
                <a:latin typeface="Nyala" pitchFamily="2" charset="0"/>
              </a:rPr>
              <a:t>    Each </a:t>
            </a:r>
            <a:r>
              <a:rPr lang="en-US" sz="2800" dirty="0">
                <a:solidFill>
                  <a:schemeClr val="tx1"/>
                </a:solidFill>
                <a:latin typeface="Nyala" pitchFamily="2" charset="0"/>
              </a:rPr>
              <a:t>apparatus has its </a:t>
            </a:r>
            <a:r>
              <a:rPr lang="en-US" sz="2800" dirty="0">
                <a:solidFill>
                  <a:schemeClr val="tx1"/>
                </a:solidFill>
                <a:effectLst>
                  <a:outerShdw blurRad="38100" dist="38100" dir="2700000" algn="tl">
                    <a:srgbClr val="000000">
                      <a:alpha val="43137"/>
                    </a:srgbClr>
                  </a:outerShdw>
                </a:effectLst>
                <a:latin typeface="Nyala" pitchFamily="2" charset="0"/>
              </a:rPr>
              <a:t>own set of rules</a:t>
            </a:r>
            <a:r>
              <a:rPr lang="en-US" sz="2800" dirty="0">
                <a:solidFill>
                  <a:schemeClr val="tx1"/>
                </a:solidFill>
                <a:latin typeface="Nyala" pitchFamily="2" charset="0"/>
              </a:rPr>
              <a:t> and its own </a:t>
            </a:r>
            <a:r>
              <a:rPr lang="en-US" sz="2800" dirty="0">
                <a:solidFill>
                  <a:schemeClr val="tx1"/>
                </a:solidFill>
                <a:effectLst>
                  <a:outerShdw blurRad="38100" dist="38100" dir="2700000" algn="tl">
                    <a:srgbClr val="000000">
                      <a:alpha val="43137"/>
                    </a:srgbClr>
                  </a:outerShdw>
                </a:effectLst>
                <a:latin typeface="Nyala" pitchFamily="2" charset="0"/>
              </a:rPr>
              <a:t>dimension</a:t>
            </a:r>
            <a:r>
              <a:rPr lang="en-US" sz="2800" dirty="0">
                <a:solidFill>
                  <a:schemeClr val="tx1"/>
                </a:solidFill>
                <a:latin typeface="Nyala" pitchFamily="2" charset="0"/>
              </a:rPr>
              <a:t> requirements</a:t>
            </a:r>
            <a:r>
              <a:rPr lang="en-US" sz="2800" dirty="0" smtClean="0">
                <a:solidFill>
                  <a:schemeClr val="tx1"/>
                </a:solidFill>
                <a:latin typeface="Nyala" pitchFamily="2" charset="0"/>
              </a:rPr>
              <a:t>.</a:t>
            </a:r>
            <a:endParaRPr lang="en-US" sz="2800" dirty="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57200"/>
          </a:xfrm>
        </p:spPr>
        <p:txBody>
          <a:bodyPr>
            <a:normAutofit/>
          </a:bodyPr>
          <a:lstStyle/>
          <a:p>
            <a:r>
              <a:rPr lang="en-US" sz="2000" b="1" dirty="0" smtClean="0">
                <a:solidFill>
                  <a:schemeClr val="tx1"/>
                </a:solidFill>
                <a:latin typeface="Nyala" pitchFamily="2" charset="0"/>
              </a:rPr>
              <a:t>Floor Exercise</a:t>
            </a:r>
            <a:endParaRPr lang="en-US" sz="2000" dirty="0">
              <a:solidFill>
                <a:schemeClr val="tx1"/>
              </a:solidFill>
              <a:latin typeface="Nyala" pitchFamily="2" charset="0"/>
            </a:endParaRPr>
          </a:p>
        </p:txBody>
      </p:sp>
      <p:pic>
        <p:nvPicPr>
          <p:cNvPr id="4" name="fancybox-img" descr="http://gymnastics.isport.com/Image.ashx?rs=800x600&amp;dir=Images%5C%5CGuide&amp;File=Img_Popup_12043201242011100513.jpg"/>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a:bodyPr>
          <a:lstStyle/>
          <a:p>
            <a:pPr algn="just">
              <a:buNone/>
            </a:pPr>
            <a:r>
              <a:rPr lang="en-US" sz="3200" b="1" dirty="0" smtClean="0">
                <a:solidFill>
                  <a:schemeClr val="tx1"/>
                </a:solidFill>
                <a:effectLst>
                  <a:outerShdw blurRad="38100" dist="38100" dir="2700000" algn="tl">
                    <a:srgbClr val="000000">
                      <a:alpha val="43137"/>
                    </a:srgbClr>
                  </a:outerShdw>
                </a:effectLst>
                <a:latin typeface="Nyala" pitchFamily="2" charset="0"/>
              </a:rPr>
              <a:t> </a:t>
            </a:r>
            <a:r>
              <a:rPr lang="en-US" sz="3600" b="1" dirty="0" smtClean="0">
                <a:solidFill>
                  <a:srgbClr val="7030A0"/>
                </a:solidFill>
                <a:latin typeface="Nyala" pitchFamily="2" charset="0"/>
              </a:rPr>
              <a:t>FLOOR EXERCISE</a:t>
            </a:r>
          </a:p>
          <a:p>
            <a:pPr algn="just">
              <a:buNone/>
            </a:pPr>
            <a:endParaRPr lang="en-US" sz="2400" b="1" dirty="0" smtClean="0">
              <a:effectLst>
                <a:outerShdw blurRad="38100" dist="38100" dir="2700000" algn="tl">
                  <a:srgbClr val="000000">
                    <a:alpha val="43137"/>
                  </a:srgbClr>
                </a:outerShdw>
              </a:effectLst>
              <a:latin typeface="Nyala" pitchFamily="2" charset="0"/>
            </a:endParaRPr>
          </a:p>
          <a:p>
            <a:pPr algn="just">
              <a:buNone/>
            </a:pPr>
            <a:endParaRPr lang="en-US" sz="2400" b="1" dirty="0" smtClean="0">
              <a:solidFill>
                <a:schemeClr val="tx1"/>
              </a:solidFill>
              <a:effectLst>
                <a:outerShdw blurRad="38100" dist="38100" dir="2700000" algn="tl">
                  <a:srgbClr val="000000">
                    <a:alpha val="43137"/>
                  </a:srgbClr>
                </a:outerShdw>
              </a:effectLst>
              <a:latin typeface="Nyala" pitchFamily="2" charset="0"/>
            </a:endParaRPr>
          </a:p>
          <a:p>
            <a:pPr algn="just">
              <a:buNone/>
            </a:pPr>
            <a:endParaRPr lang="en-US" sz="2400" b="1" dirty="0" smtClean="0">
              <a:effectLst>
                <a:outerShdw blurRad="38100" dist="38100" dir="2700000" algn="tl">
                  <a:srgbClr val="000000">
                    <a:alpha val="43137"/>
                  </a:srgbClr>
                </a:outerShdw>
              </a:effectLst>
              <a:latin typeface="Nyala" pitchFamily="2" charset="0"/>
            </a:endParaRPr>
          </a:p>
          <a:p>
            <a:pPr algn="just">
              <a:buNone/>
            </a:pPr>
            <a:endParaRPr lang="en-US" sz="2400" b="1" dirty="0" smtClean="0">
              <a:solidFill>
                <a:schemeClr val="tx1"/>
              </a:solidFill>
              <a:effectLst>
                <a:outerShdw blurRad="38100" dist="38100" dir="2700000" algn="tl">
                  <a:srgbClr val="000000">
                    <a:alpha val="43137"/>
                  </a:srgbClr>
                </a:outerShdw>
              </a:effectLst>
              <a:latin typeface="Nyala" pitchFamily="2" charset="0"/>
            </a:endParaRPr>
          </a:p>
          <a:p>
            <a:pPr algn="just">
              <a:buNone/>
            </a:pPr>
            <a:r>
              <a:rPr lang="en-US" sz="2400" b="1" dirty="0" smtClean="0">
                <a:solidFill>
                  <a:schemeClr val="tx1"/>
                </a:solidFill>
                <a:effectLst>
                  <a:outerShdw blurRad="38100" dist="38100" dir="2700000" algn="tl">
                    <a:srgbClr val="000000">
                      <a:alpha val="43137"/>
                    </a:srgbClr>
                  </a:outerShdw>
                </a:effectLst>
                <a:latin typeface="Nyala" pitchFamily="2" charset="0"/>
              </a:rPr>
              <a:t>      </a:t>
            </a:r>
          </a:p>
          <a:p>
            <a:pPr algn="just">
              <a:buNone/>
            </a:pPr>
            <a:endParaRPr lang="en-US" sz="2400" b="1" dirty="0" smtClean="0">
              <a:effectLst>
                <a:outerShdw blurRad="38100" dist="38100" dir="2700000" algn="tl">
                  <a:srgbClr val="000000">
                    <a:alpha val="43137"/>
                  </a:srgbClr>
                </a:outerShdw>
              </a:effectLst>
              <a:latin typeface="Nyala" pitchFamily="2" charset="0"/>
            </a:endParaRPr>
          </a:p>
          <a:p>
            <a:pPr algn="just">
              <a:buNone/>
            </a:pPr>
            <a:endParaRPr lang="en-US" sz="2400" b="1" dirty="0" smtClean="0">
              <a:solidFill>
                <a:schemeClr val="tx1"/>
              </a:solidFill>
              <a:effectLst>
                <a:outerShdw blurRad="38100" dist="38100" dir="2700000" algn="tl">
                  <a:srgbClr val="000000">
                    <a:alpha val="43137"/>
                  </a:srgbClr>
                </a:outerShdw>
              </a:effectLst>
              <a:latin typeface="Nyala" pitchFamily="2" charset="0"/>
            </a:endParaRPr>
          </a:p>
          <a:p>
            <a:pPr algn="just">
              <a:buNone/>
            </a:pPr>
            <a:r>
              <a:rPr lang="en-US" sz="2400" b="1" dirty="0" smtClean="0">
                <a:effectLst>
                  <a:outerShdw blurRad="38100" dist="38100" dir="2700000" algn="tl">
                    <a:srgbClr val="000000">
                      <a:alpha val="43137"/>
                    </a:srgbClr>
                  </a:outerShdw>
                </a:effectLst>
                <a:latin typeface="Nyala" pitchFamily="2" charset="0"/>
              </a:rPr>
              <a:t>    </a:t>
            </a:r>
            <a:endParaRPr lang="en-US" sz="2800" dirty="0" smtClean="0">
              <a:solidFill>
                <a:schemeClr val="tx1"/>
              </a:solidFill>
            </a:endParaRPr>
          </a:p>
        </p:txBody>
      </p:sp>
      <p:sp>
        <p:nvSpPr>
          <p:cNvPr id="4" name="Rectangle 3"/>
          <p:cNvSpPr/>
          <p:nvPr/>
        </p:nvSpPr>
        <p:spPr>
          <a:xfrm>
            <a:off x="152400" y="194370"/>
            <a:ext cx="8839200" cy="6124754"/>
          </a:xfrm>
          <a:prstGeom prst="rect">
            <a:avLst/>
          </a:prstGeom>
        </p:spPr>
        <p:txBody>
          <a:bodyPr wrap="square">
            <a:spAutoFit/>
          </a:bodyPr>
          <a:lstStyle/>
          <a:p>
            <a:pPr algn="just">
              <a:buFont typeface="Courier New" pitchFamily="49" charset="0"/>
              <a:buChar char="o"/>
            </a:pPr>
            <a:endParaRPr lang="en-US" sz="3200" dirty="0" smtClean="0"/>
          </a:p>
          <a:p>
            <a:pPr algn="just">
              <a:buFont typeface="Courier New" pitchFamily="49" charset="0"/>
              <a:buChar char="o"/>
            </a:pPr>
            <a:r>
              <a:rPr lang="en-US" sz="3600" dirty="0" smtClean="0">
                <a:solidFill>
                  <a:srgbClr val="00B050"/>
                </a:solidFill>
              </a:rPr>
              <a:t>Dimensions</a:t>
            </a:r>
            <a:r>
              <a:rPr lang="en-US" sz="3600" dirty="0" smtClean="0"/>
              <a:t> - same for both men and women. </a:t>
            </a:r>
          </a:p>
          <a:p>
            <a:pPr algn="just">
              <a:buFont typeface="Courier New" pitchFamily="49" charset="0"/>
              <a:buChar char="o"/>
            </a:pPr>
            <a:r>
              <a:rPr lang="en-US" sz="3600" dirty="0" smtClean="0">
                <a:solidFill>
                  <a:srgbClr val="00B050"/>
                </a:solidFill>
              </a:rPr>
              <a:t>floor</a:t>
            </a:r>
            <a:r>
              <a:rPr lang="en-US" sz="3600" dirty="0" smtClean="0"/>
              <a:t> is a </a:t>
            </a:r>
            <a:r>
              <a:rPr lang="en-US" sz="3600" dirty="0" smtClean="0">
                <a:solidFill>
                  <a:srgbClr val="FF0000"/>
                </a:solidFill>
              </a:rPr>
              <a:t>12 x 12 </a:t>
            </a:r>
            <a:r>
              <a:rPr lang="en-US" sz="3600" dirty="0" smtClean="0"/>
              <a:t>meter square mat with a horizontal surface, slightly elevated from the ground at a maximum of </a:t>
            </a:r>
            <a:r>
              <a:rPr lang="en-US" sz="3600" dirty="0" smtClean="0">
                <a:solidFill>
                  <a:srgbClr val="00B0F0"/>
                </a:solidFill>
              </a:rPr>
              <a:t>3.5</a:t>
            </a:r>
            <a:r>
              <a:rPr lang="en-US" sz="3600" dirty="0" smtClean="0"/>
              <a:t> centimeters. </a:t>
            </a:r>
          </a:p>
          <a:p>
            <a:pPr algn="just">
              <a:buFont typeface="Courier New" pitchFamily="49" charset="0"/>
              <a:buChar char="o"/>
            </a:pPr>
            <a:r>
              <a:rPr lang="en-US" sz="3600" dirty="0" smtClean="0">
                <a:solidFill>
                  <a:srgbClr val="00B050"/>
                </a:solidFill>
              </a:rPr>
              <a:t>The border </a:t>
            </a:r>
            <a:r>
              <a:rPr lang="en-US" sz="3600" dirty="0" smtClean="0"/>
              <a:t>around the mat may not have a slope exceeding 25%.</a:t>
            </a:r>
          </a:p>
          <a:p>
            <a:pPr algn="just">
              <a:buFont typeface="Courier New" pitchFamily="49" charset="0"/>
              <a:buChar char="o"/>
            </a:pPr>
            <a:r>
              <a:rPr lang="en-US" sz="3600" dirty="0" smtClean="0">
                <a:solidFill>
                  <a:srgbClr val="7030A0"/>
                </a:solidFill>
              </a:rPr>
              <a:t>2m</a:t>
            </a:r>
            <a:r>
              <a:rPr lang="en-US" sz="3600" dirty="0" smtClean="0"/>
              <a:t> zone around the performance area that must remain clear without obstructions.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idx="1"/>
          </p:nvPr>
        </p:nvSpPr>
        <p:spPr>
          <a:xfrm>
            <a:off x="152400" y="228600"/>
            <a:ext cx="8839200" cy="6477000"/>
          </a:xfrm>
        </p:spPr>
        <p:txBody>
          <a:bodyPr/>
          <a:lstStyle/>
          <a:p>
            <a:r>
              <a:rPr lang="en-US" sz="2800" b="1" dirty="0" smtClean="0">
                <a:solidFill>
                  <a:srgbClr val="7030A0"/>
                </a:solidFill>
              </a:rPr>
              <a:t>Men's Artistic Gymnastics Event Descriptions</a:t>
            </a:r>
          </a:p>
          <a:p>
            <a:r>
              <a:rPr lang="en-US" sz="2800" b="1" dirty="0" smtClean="0"/>
              <a:t>Floor Exercise</a:t>
            </a:r>
          </a:p>
          <a:p>
            <a:r>
              <a:rPr lang="en-US" sz="3200" dirty="0" smtClean="0"/>
              <a:t>The entire floor area should be used during the exercise, which consists primarily of </a:t>
            </a:r>
            <a:r>
              <a:rPr lang="en-US" sz="3200" dirty="0" smtClean="0">
                <a:solidFill>
                  <a:srgbClr val="002060"/>
                </a:solidFill>
              </a:rPr>
              <a:t>tumbling passes</a:t>
            </a:r>
            <a:r>
              <a:rPr lang="en-US" sz="3200" dirty="0" smtClean="0"/>
              <a:t> performed in different directions. </a:t>
            </a:r>
          </a:p>
          <a:p>
            <a:r>
              <a:rPr lang="en-US" sz="3200" dirty="0" smtClean="0">
                <a:solidFill>
                  <a:srgbClr val="7030A0"/>
                </a:solidFill>
              </a:rPr>
              <a:t>Acrobatic elements </a:t>
            </a:r>
            <a:r>
              <a:rPr lang="en-US" sz="3200" dirty="0" smtClean="0"/>
              <a:t>forward and backward and  sideward or backward take-off with one-half-turn must be performed during the routine.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6324600"/>
          </a:xfrm>
        </p:spPr>
        <p:txBody>
          <a:bodyPr>
            <a:normAutofit/>
          </a:bodyPr>
          <a:lstStyle/>
          <a:p>
            <a:r>
              <a:rPr lang="en-US" sz="3200" dirty="0" smtClean="0"/>
              <a:t>There must also be </a:t>
            </a:r>
            <a:r>
              <a:rPr lang="en-US" sz="3200" dirty="0" smtClean="0">
                <a:solidFill>
                  <a:srgbClr val="7030A0"/>
                </a:solidFill>
              </a:rPr>
              <a:t>a </a:t>
            </a:r>
            <a:r>
              <a:rPr lang="en-US" sz="3200" b="1" dirty="0" smtClean="0">
                <a:solidFill>
                  <a:srgbClr val="7030A0"/>
                </a:solidFill>
              </a:rPr>
              <a:t>non-acrobatic element </a:t>
            </a:r>
            <a:r>
              <a:rPr lang="en-US" sz="3200" dirty="0" smtClean="0"/>
              <a:t>included, such as a </a:t>
            </a:r>
            <a:r>
              <a:rPr lang="en-US" sz="3200" dirty="0" smtClean="0">
                <a:solidFill>
                  <a:srgbClr val="0070C0"/>
                </a:solidFill>
              </a:rPr>
              <a:t>balance element on one leg </a:t>
            </a:r>
            <a:r>
              <a:rPr lang="en-US" sz="3200" dirty="0" smtClean="0">
                <a:solidFill>
                  <a:srgbClr val="7030A0"/>
                </a:solidFill>
              </a:rPr>
              <a:t>or one arm; </a:t>
            </a:r>
            <a:r>
              <a:rPr lang="en-US" sz="3200" dirty="0" smtClean="0"/>
              <a:t>a </a:t>
            </a:r>
            <a:r>
              <a:rPr lang="en-US" sz="3200" dirty="0" smtClean="0">
                <a:solidFill>
                  <a:srgbClr val="0070C0"/>
                </a:solidFill>
              </a:rPr>
              <a:t>static strength move,</a:t>
            </a:r>
            <a:r>
              <a:rPr lang="en-US" sz="3200" dirty="0" smtClean="0"/>
              <a:t> held for two seconds; or </a:t>
            </a:r>
            <a:r>
              <a:rPr lang="en-US" sz="3200" dirty="0" smtClean="0">
                <a:solidFill>
                  <a:srgbClr val="0070C0"/>
                </a:solidFill>
              </a:rPr>
              <a:t>jumps, circles or flairs. </a:t>
            </a:r>
          </a:p>
          <a:p>
            <a:r>
              <a:rPr lang="en-US" sz="3200" b="1" dirty="0" smtClean="0"/>
              <a:t>This event is difficult because:</a:t>
            </a:r>
            <a:r>
              <a:rPr lang="en-US" sz="3200" dirty="0" smtClean="0"/>
              <a:t/>
            </a:r>
            <a:br>
              <a:rPr lang="en-US" sz="3200" dirty="0" smtClean="0"/>
            </a:br>
            <a:r>
              <a:rPr lang="en-US" sz="3200" dirty="0" smtClean="0"/>
              <a:t>It is one of the more difficult events to achieve a </a:t>
            </a:r>
            <a:r>
              <a:rPr lang="en-US" sz="3200" dirty="0" smtClean="0">
                <a:solidFill>
                  <a:srgbClr val="7030A0"/>
                </a:solidFill>
              </a:rPr>
              <a:t>high difficulty value</a:t>
            </a:r>
            <a:r>
              <a:rPr lang="en-US" sz="3200" dirty="0" smtClean="0"/>
              <a:t>. </a:t>
            </a:r>
          </a:p>
          <a:p>
            <a:r>
              <a:rPr lang="en-US" sz="3200" dirty="0" smtClean="0"/>
              <a:t>The best routines will include difficult tumbling passes with </a:t>
            </a:r>
            <a:r>
              <a:rPr lang="en-US" sz="3200" dirty="0" smtClean="0">
                <a:solidFill>
                  <a:srgbClr val="0070C0"/>
                </a:solidFill>
              </a:rPr>
              <a:t>connected bounding skills </a:t>
            </a:r>
            <a:r>
              <a:rPr lang="en-US" sz="3200" dirty="0" smtClean="0"/>
              <a:t>and will look near-effortless to the spectators.</a:t>
            </a:r>
            <a:endParaRPr lang="en-US" sz="32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lstStyle/>
          <a:p>
            <a:r>
              <a:rPr lang="en-US" sz="3600" b="1" dirty="0" smtClean="0">
                <a:solidFill>
                  <a:srgbClr val="7030A0"/>
                </a:solidFill>
              </a:rPr>
              <a:t>What can we expect to see?</a:t>
            </a:r>
          </a:p>
          <a:p>
            <a:r>
              <a:rPr lang="en-US" sz="3200" dirty="0" smtClean="0"/>
              <a:t>Difficult tumbling passes with multiple flips and twists</a:t>
            </a:r>
          </a:p>
          <a:p>
            <a:r>
              <a:rPr lang="en-US" sz="3200" dirty="0" smtClean="0"/>
              <a:t>Connected bounding skills</a:t>
            </a:r>
          </a:p>
          <a:p>
            <a:r>
              <a:rPr lang="en-US" sz="3200" dirty="0" smtClean="0"/>
              <a:t>Creative routines with a high difficulty value which have no execution errors and stuck landings</a:t>
            </a:r>
          </a:p>
          <a:p>
            <a:r>
              <a:rPr lang="en-US" sz="3200" b="1" dirty="0" smtClean="0"/>
              <a:t>Specs: </a:t>
            </a:r>
            <a:r>
              <a:rPr lang="en-US" sz="3200" dirty="0" smtClean="0">
                <a:solidFill>
                  <a:srgbClr val="00B050"/>
                </a:solidFill>
              </a:rPr>
              <a:t>Length: 12 m (approx. 40 ft.)</a:t>
            </a:r>
          </a:p>
          <a:p>
            <a:r>
              <a:rPr lang="en-US" sz="3200" dirty="0" smtClean="0">
                <a:solidFill>
                  <a:srgbClr val="00B050"/>
                </a:solidFill>
              </a:rPr>
              <a:t>Width: 12 m (approx. 40 ft.)</a:t>
            </a:r>
          </a:p>
          <a:p>
            <a:endParaRPr lang="en-US" sz="32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00800"/>
          </a:xfrm>
        </p:spPr>
        <p:txBody>
          <a:bodyPr>
            <a:normAutofit lnSpcReduction="10000"/>
          </a:bodyPr>
          <a:lstStyle/>
          <a:p>
            <a:r>
              <a:rPr lang="en-US" sz="2800" b="1" dirty="0" smtClean="0">
                <a:solidFill>
                  <a:srgbClr val="7030A0"/>
                </a:solidFill>
              </a:rPr>
              <a:t>Women's Artistic Gymnastics Event Descriptions</a:t>
            </a:r>
          </a:p>
          <a:p>
            <a:r>
              <a:rPr lang="en-US" sz="2800" b="1" dirty="0" smtClean="0"/>
              <a:t>Floor Exercise</a:t>
            </a:r>
          </a:p>
          <a:p>
            <a:r>
              <a:rPr lang="en-US" sz="3200" dirty="0" smtClean="0"/>
              <a:t>The floor exercise gives gymnasts the chance to express their personalities through their </a:t>
            </a:r>
            <a:r>
              <a:rPr lang="en-US" sz="3200" dirty="0" smtClean="0">
                <a:solidFill>
                  <a:srgbClr val="002060"/>
                </a:solidFill>
              </a:rPr>
              <a:t>music choice and choreography. </a:t>
            </a:r>
          </a:p>
          <a:p>
            <a:r>
              <a:rPr lang="en-US" sz="3200" dirty="0" smtClean="0"/>
              <a:t>The floor routine is choreographed to music, lasting no more than </a:t>
            </a:r>
            <a:r>
              <a:rPr lang="en-US" sz="3200" dirty="0" smtClean="0">
                <a:solidFill>
                  <a:srgbClr val="002060"/>
                </a:solidFill>
              </a:rPr>
              <a:t>90 seconds and covering the entire floor area.</a:t>
            </a:r>
          </a:p>
          <a:p>
            <a:r>
              <a:rPr lang="en-US" sz="3200" dirty="0" smtClean="0"/>
              <a:t> There are several special requirements, such as </a:t>
            </a:r>
            <a:r>
              <a:rPr lang="en-US" sz="3200" dirty="0" smtClean="0">
                <a:solidFill>
                  <a:srgbClr val="002060"/>
                </a:solidFill>
              </a:rPr>
              <a:t>leaps and turns,</a:t>
            </a:r>
            <a:r>
              <a:rPr lang="en-US" sz="3200" dirty="0" smtClean="0"/>
              <a:t> and the trend is to have </a:t>
            </a:r>
            <a:r>
              <a:rPr lang="en-US" sz="3200" dirty="0" smtClean="0">
                <a:solidFill>
                  <a:srgbClr val="002060"/>
                </a:solidFill>
              </a:rPr>
              <a:t>four tumbling passes.</a:t>
            </a:r>
            <a:br>
              <a:rPr lang="en-US" sz="3200" dirty="0" smtClean="0">
                <a:solidFill>
                  <a:srgbClr val="002060"/>
                </a:solidFill>
              </a:rPr>
            </a:br>
            <a:r>
              <a:rPr lang="en-US" sz="2800" dirty="0" smtClean="0">
                <a:solidFill>
                  <a:srgbClr val="002060"/>
                </a:solidFill>
              </a:rPr>
              <a:t/>
            </a:r>
            <a:br>
              <a:rPr lang="en-US" sz="2800" dirty="0" smtClean="0">
                <a:solidFill>
                  <a:srgbClr val="002060"/>
                </a:solidFill>
              </a:rPr>
            </a:br>
            <a:endParaRPr lang="en-US" sz="2800" dirty="0">
              <a:solidFill>
                <a:srgbClr val="00206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686800" cy="6324600"/>
          </a:xfrm>
        </p:spPr>
        <p:txBody>
          <a:bodyPr/>
          <a:lstStyle/>
          <a:p>
            <a:r>
              <a:rPr lang="en-US" sz="3600" b="1" dirty="0" smtClean="0">
                <a:solidFill>
                  <a:srgbClr val="7030A0"/>
                </a:solidFill>
              </a:rPr>
              <a:t>This event is difficult because:</a:t>
            </a:r>
            <a:r>
              <a:rPr lang="en-US" sz="3600" dirty="0" smtClean="0"/>
              <a:t/>
            </a:r>
            <a:br>
              <a:rPr lang="en-US" sz="3600" dirty="0" smtClean="0"/>
            </a:br>
            <a:r>
              <a:rPr lang="en-US" sz="3200" dirty="0" smtClean="0"/>
              <a:t>It requires </a:t>
            </a:r>
            <a:r>
              <a:rPr lang="en-US" sz="3200" dirty="0" smtClean="0">
                <a:solidFill>
                  <a:srgbClr val="002060"/>
                </a:solidFill>
              </a:rPr>
              <a:t>beauty, strength, power and stamina </a:t>
            </a:r>
            <a:r>
              <a:rPr lang="en-US" sz="3200" dirty="0" smtClean="0"/>
              <a:t>to continue at peak performance throughout the entire exercise. </a:t>
            </a:r>
          </a:p>
          <a:p>
            <a:r>
              <a:rPr lang="en-US" sz="3200" dirty="0" smtClean="0"/>
              <a:t>While the routine is no more than </a:t>
            </a:r>
            <a:r>
              <a:rPr lang="en-US" sz="3200" dirty="0" smtClean="0">
                <a:solidFill>
                  <a:srgbClr val="7030A0"/>
                </a:solidFill>
              </a:rPr>
              <a:t>90 seconds, </a:t>
            </a:r>
            <a:r>
              <a:rPr lang="en-US" sz="3200" dirty="0" smtClean="0"/>
              <a:t>athletes must maintain </a:t>
            </a:r>
            <a:r>
              <a:rPr lang="en-US" sz="3200" dirty="0" smtClean="0">
                <a:solidFill>
                  <a:srgbClr val="002060"/>
                </a:solidFill>
              </a:rPr>
              <a:t>energy and excellence</a:t>
            </a:r>
            <a:r>
              <a:rPr lang="en-US" sz="3200" dirty="0" smtClean="0"/>
              <a:t>, which can be challenging because of the demanding </a:t>
            </a:r>
            <a:r>
              <a:rPr lang="en-US" sz="3200" dirty="0" smtClean="0">
                <a:solidFill>
                  <a:srgbClr val="002060"/>
                </a:solidFill>
              </a:rPr>
              <a:t>content</a:t>
            </a:r>
            <a:r>
              <a:rPr lang="en-US" sz="3200" dirty="0" smtClean="0"/>
              <a:t> in the exercise.</a:t>
            </a:r>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lstStyle/>
          <a:p>
            <a:r>
              <a:rPr lang="en-US" sz="3200" b="1" dirty="0" smtClean="0">
                <a:solidFill>
                  <a:srgbClr val="7030A0"/>
                </a:solidFill>
              </a:rPr>
              <a:t>What can we expect to see?</a:t>
            </a:r>
            <a:endParaRPr lang="en-US" sz="3200" dirty="0" smtClean="0">
              <a:solidFill>
                <a:srgbClr val="7030A0"/>
              </a:solidFill>
            </a:endParaRPr>
          </a:p>
          <a:p>
            <a:r>
              <a:rPr lang="en-US" sz="2800" dirty="0" smtClean="0"/>
              <a:t>Combinations of directly connected </a:t>
            </a:r>
            <a:r>
              <a:rPr lang="en-US" sz="2800" dirty="0" err="1" smtClean="0"/>
              <a:t>saltos</a:t>
            </a:r>
            <a:endParaRPr lang="en-US" sz="2800" dirty="0" smtClean="0"/>
          </a:p>
          <a:p>
            <a:r>
              <a:rPr lang="en-US" sz="2800" dirty="0" smtClean="0"/>
              <a:t>Powerful and high tumbling in different directions</a:t>
            </a:r>
          </a:p>
          <a:p>
            <a:r>
              <a:rPr lang="en-US" sz="2800" dirty="0" smtClean="0"/>
              <a:t>Double back layouts with twists or double twisting, double backs</a:t>
            </a:r>
          </a:p>
          <a:p>
            <a:r>
              <a:rPr lang="en-US" sz="2800" dirty="0" smtClean="0"/>
              <a:t>Triple twists</a:t>
            </a:r>
          </a:p>
          <a:p>
            <a:r>
              <a:rPr lang="en-US" sz="2800" dirty="0" smtClean="0"/>
              <a:t>Double-twisting layout fronts</a:t>
            </a:r>
          </a:p>
          <a:p>
            <a:r>
              <a:rPr lang="en-US" sz="2800" dirty="0" smtClean="0"/>
              <a:t>Double Arabians (take off backward, half twist to double front </a:t>
            </a:r>
            <a:r>
              <a:rPr lang="en-US" sz="2800" dirty="0" err="1" smtClean="0"/>
              <a:t>salto</a:t>
            </a:r>
            <a:r>
              <a:rPr lang="en-US" sz="2800" dirty="0" smtClean="0"/>
              <a:t>)</a:t>
            </a:r>
          </a:p>
          <a:p>
            <a:r>
              <a:rPr lang="en-US" sz="2800" b="1" dirty="0" smtClean="0"/>
              <a:t>Specs: </a:t>
            </a:r>
            <a:r>
              <a:rPr lang="en-US" sz="2800" dirty="0" smtClean="0"/>
              <a:t>Length: 12 m (approx. 40 ft.)</a:t>
            </a:r>
          </a:p>
          <a:p>
            <a:r>
              <a:rPr lang="en-US" sz="2800" dirty="0" smtClean="0"/>
              <a:t>Width: 12 m (approx. 40 ft.)</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lnSpcReduction="10000"/>
          </a:bodyPr>
          <a:lstStyle/>
          <a:p>
            <a:pPr>
              <a:buNone/>
            </a:pPr>
            <a:r>
              <a:rPr lang="en-US" sz="2800" dirty="0" smtClean="0">
                <a:solidFill>
                  <a:schemeClr val="tx1"/>
                </a:solidFill>
                <a:latin typeface="Nyala" pitchFamily="2" charset="0"/>
              </a:rPr>
              <a:t>	</a:t>
            </a:r>
            <a:r>
              <a:rPr lang="en-US" sz="2800" cap="all" dirty="0" smtClean="0">
                <a:solidFill>
                  <a:srgbClr val="FF0000"/>
                </a:solidFill>
              </a:rPr>
              <a:t>COMPONENTS OF AN OLYMPIC GYMNASTICS SCORE</a:t>
            </a:r>
          </a:p>
          <a:p>
            <a:r>
              <a:rPr lang="en-US" sz="3200" dirty="0" smtClean="0"/>
              <a:t>The </a:t>
            </a:r>
            <a:r>
              <a:rPr lang="en-US" sz="3200" dirty="0" smtClean="0">
                <a:effectLst>
                  <a:outerShdw blurRad="38100" dist="38100" dir="2700000" algn="tl">
                    <a:srgbClr val="000000">
                      <a:alpha val="43137"/>
                    </a:srgbClr>
                  </a:outerShdw>
                </a:effectLst>
              </a:rPr>
              <a:t>degree of difficulty is decided </a:t>
            </a:r>
            <a:r>
              <a:rPr lang="en-US" sz="3200" dirty="0" smtClean="0"/>
              <a:t>by the </a:t>
            </a:r>
            <a:r>
              <a:rPr lang="en-US" sz="3200" dirty="0" smtClean="0">
                <a:effectLst>
                  <a:outerShdw blurRad="38100" dist="38100" dir="2700000" algn="tl">
                    <a:srgbClr val="000000">
                      <a:alpha val="43137"/>
                    </a:srgbClr>
                  </a:outerShdw>
                </a:effectLst>
              </a:rPr>
              <a:t>skills performed </a:t>
            </a:r>
            <a:r>
              <a:rPr lang="en-US" sz="3200" dirty="0" smtClean="0"/>
              <a:t>by the gymnast. </a:t>
            </a:r>
          </a:p>
          <a:p>
            <a:r>
              <a:rPr lang="en-US" sz="3200" dirty="0" smtClean="0"/>
              <a:t>Each routine </a:t>
            </a:r>
            <a:r>
              <a:rPr lang="en-US" sz="3200" dirty="0" smtClean="0">
                <a:effectLst>
                  <a:outerShdw blurRad="38100" dist="38100" dir="2700000" algn="tl">
                    <a:srgbClr val="000000">
                      <a:alpha val="43137"/>
                    </a:srgbClr>
                  </a:outerShdw>
                </a:effectLst>
              </a:rPr>
              <a:t>starts at a difficulty of </a:t>
            </a:r>
            <a:r>
              <a:rPr lang="en-US" sz="3200" dirty="0" smtClean="0">
                <a:solidFill>
                  <a:srgbClr val="FF0000"/>
                </a:solidFill>
                <a:effectLst>
                  <a:outerShdw blurRad="38100" dist="38100" dir="2700000" algn="tl">
                    <a:srgbClr val="000000">
                      <a:alpha val="43137"/>
                    </a:srgbClr>
                  </a:outerShdw>
                </a:effectLst>
              </a:rPr>
              <a:t>zero</a:t>
            </a:r>
            <a:r>
              <a:rPr lang="en-US" sz="3200" dirty="0" smtClean="0"/>
              <a:t>. </a:t>
            </a:r>
          </a:p>
          <a:p>
            <a:r>
              <a:rPr lang="en-US" sz="3200" dirty="0" smtClean="0">
                <a:solidFill>
                  <a:srgbClr val="7030A0"/>
                </a:solidFill>
              </a:rPr>
              <a:t>Points</a:t>
            </a:r>
            <a:r>
              <a:rPr lang="en-US" sz="3200" dirty="0" smtClean="0"/>
              <a:t> are then added for each skill, which can range from </a:t>
            </a:r>
            <a:r>
              <a:rPr lang="en-US" sz="3200" dirty="0" smtClean="0">
                <a:solidFill>
                  <a:srgbClr val="0070C0"/>
                </a:solidFill>
                <a:effectLst>
                  <a:outerShdw blurRad="38100" dist="38100" dir="2700000" algn="tl">
                    <a:srgbClr val="000000">
                      <a:alpha val="43137"/>
                    </a:srgbClr>
                  </a:outerShdw>
                </a:effectLst>
              </a:rPr>
              <a:t>A (easy) to F (very difficult). </a:t>
            </a:r>
          </a:p>
          <a:p>
            <a:pPr lvl="1"/>
            <a:r>
              <a:rPr lang="en-US" sz="3200" dirty="0" smtClean="0"/>
              <a:t>e.g. a back </a:t>
            </a:r>
            <a:r>
              <a:rPr lang="en-US" sz="3200" dirty="0" smtClean="0">
                <a:effectLst>
                  <a:outerShdw blurRad="38100" dist="38100" dir="2700000" algn="tl">
                    <a:srgbClr val="000000">
                      <a:alpha val="43137"/>
                    </a:srgbClr>
                  </a:outerShdw>
                </a:effectLst>
              </a:rPr>
              <a:t>handspring is - easy </a:t>
            </a:r>
            <a:r>
              <a:rPr lang="en-US" sz="3200" dirty="0" smtClean="0"/>
              <a:t>skill and is given a </a:t>
            </a:r>
            <a:r>
              <a:rPr lang="en-US" sz="3200" dirty="0" smtClean="0">
                <a:effectLst>
                  <a:outerShdw blurRad="38100" dist="38100" dir="2700000" algn="tl">
                    <a:srgbClr val="000000">
                      <a:alpha val="43137"/>
                    </a:srgbClr>
                  </a:outerShdw>
                </a:effectLst>
              </a:rPr>
              <a:t>value of A </a:t>
            </a:r>
            <a:r>
              <a:rPr lang="en-US" sz="3200" dirty="0" smtClean="0"/>
              <a:t>that is worth one tenth of a point.) </a:t>
            </a:r>
          </a:p>
          <a:p>
            <a:endParaRPr lang="en-US" sz="3200" dirty="0" smtClean="0"/>
          </a:p>
          <a:p>
            <a:pPr lvl="0">
              <a:buNone/>
            </a:pPr>
            <a:r>
              <a:rPr lang="en-US" sz="2800" cap="all" dirty="0" smtClean="0">
                <a:solidFill>
                  <a:srgbClr val="FF0000"/>
                </a:solidFill>
              </a:rPr>
              <a:t/>
            </a:r>
            <a:br>
              <a:rPr lang="en-US" sz="2800" cap="all" dirty="0" smtClean="0">
                <a:solidFill>
                  <a:srgbClr val="FF0000"/>
                </a:solidFill>
              </a:rPr>
            </a:br>
            <a:endParaRPr lang="en-US" sz="2800" dirty="0" smtClean="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477000"/>
          </a:xfrm>
        </p:spPr>
        <p:txBody>
          <a:bodyPr>
            <a:normAutofit/>
          </a:bodyPr>
          <a:lstStyle/>
          <a:p>
            <a:pPr marL="571500" indent="-571500">
              <a:buNone/>
            </a:pPr>
            <a:r>
              <a:rPr lang="en-US" sz="3600" dirty="0" err="1" smtClean="0"/>
              <a:t>i</a:t>
            </a:r>
            <a:r>
              <a:rPr lang="en-US" sz="3600" dirty="0" smtClean="0"/>
              <a:t>)Ensure that the equipment is correctly assembled and suitably padded with landing mats appropriate for the apparatus and type of activity.</a:t>
            </a:r>
          </a:p>
          <a:p>
            <a:pPr marL="571500" indent="-571500">
              <a:buNone/>
            </a:pPr>
            <a:r>
              <a:rPr lang="en-US" sz="3600" dirty="0" smtClean="0"/>
              <a:t>ii) Ensure that there is sufficient space to move between apparatus.</a:t>
            </a:r>
          </a:p>
          <a:p>
            <a:pPr marL="571500" indent="-571500">
              <a:buNone/>
            </a:pPr>
            <a:r>
              <a:rPr lang="en-US" sz="3600" dirty="0" smtClean="0"/>
              <a:t>iii) Adjust the height/width of the apparatus to suit the ability of the gymnast.</a:t>
            </a:r>
            <a:br>
              <a:rPr lang="en-US" sz="3600" dirty="0" smtClean="0"/>
            </a:br>
            <a:endParaRPr lang="en-US" sz="3600" dirty="0" smtClean="0"/>
          </a:p>
          <a:p>
            <a:endParaRPr lang="en-US" sz="36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normAutofit/>
          </a:bodyPr>
          <a:lstStyle/>
          <a:p>
            <a:pPr>
              <a:buNone/>
            </a:pPr>
            <a:r>
              <a:rPr lang="en-US" sz="3200" dirty="0" smtClean="0">
                <a:solidFill>
                  <a:srgbClr val="7030A0"/>
                </a:solidFill>
              </a:rPr>
              <a:t>  Two </a:t>
            </a:r>
            <a:r>
              <a:rPr lang="en-US" sz="3200" dirty="0">
                <a:solidFill>
                  <a:srgbClr val="7030A0"/>
                </a:solidFill>
              </a:rPr>
              <a:t>panels </a:t>
            </a:r>
            <a:r>
              <a:rPr lang="en-US" sz="3200" dirty="0">
                <a:solidFill>
                  <a:schemeClr val="tx1"/>
                </a:solidFill>
                <a:effectLst>
                  <a:outerShdw blurRad="38100" dist="38100" dir="2700000" algn="tl">
                    <a:srgbClr val="000000">
                      <a:alpha val="43137"/>
                    </a:srgbClr>
                  </a:outerShdw>
                </a:effectLst>
              </a:rPr>
              <a:t>of judges</a:t>
            </a:r>
            <a:r>
              <a:rPr lang="en-US" sz="3200" dirty="0">
                <a:solidFill>
                  <a:schemeClr val="tx1"/>
                </a:solidFill>
              </a:rPr>
              <a:t> are present during competition: </a:t>
            </a:r>
            <a:endParaRPr lang="en-US" sz="3200" dirty="0" smtClean="0">
              <a:solidFill>
                <a:schemeClr val="tx1"/>
              </a:solidFill>
            </a:endParaRPr>
          </a:p>
          <a:p>
            <a:r>
              <a:rPr lang="en-US" sz="3200" dirty="0" smtClean="0">
                <a:solidFill>
                  <a:schemeClr val="tx1"/>
                </a:solidFill>
                <a:effectLst>
                  <a:outerShdw blurRad="38100" dist="38100" dir="2700000" algn="tl">
                    <a:srgbClr val="000000">
                      <a:alpha val="43137"/>
                    </a:srgbClr>
                  </a:outerShdw>
                </a:effectLst>
              </a:rPr>
              <a:t>2 </a:t>
            </a:r>
            <a:r>
              <a:rPr lang="en-US" sz="3200" dirty="0">
                <a:solidFill>
                  <a:schemeClr val="tx1"/>
                </a:solidFill>
                <a:effectLst>
                  <a:outerShdw blurRad="38100" dist="38100" dir="2700000" algn="tl">
                    <a:srgbClr val="000000">
                      <a:alpha val="43137"/>
                    </a:srgbClr>
                  </a:outerShdw>
                </a:effectLst>
              </a:rPr>
              <a:t>“A” panel judges </a:t>
            </a:r>
            <a:r>
              <a:rPr lang="en-US" sz="3200" dirty="0">
                <a:solidFill>
                  <a:schemeClr val="tx1"/>
                </a:solidFill>
              </a:rPr>
              <a:t>that determine the </a:t>
            </a:r>
            <a:r>
              <a:rPr lang="en-US" sz="3200" dirty="0">
                <a:solidFill>
                  <a:srgbClr val="FF0000"/>
                </a:solidFill>
                <a:effectLst>
                  <a:outerShdw blurRad="38100" dist="38100" dir="2700000" algn="tl">
                    <a:srgbClr val="000000">
                      <a:alpha val="43137"/>
                    </a:srgbClr>
                  </a:outerShdw>
                </a:effectLst>
              </a:rPr>
              <a:t>technical difficulty</a:t>
            </a:r>
            <a:r>
              <a:rPr lang="en-US" sz="3200" dirty="0">
                <a:solidFill>
                  <a:srgbClr val="FF0000"/>
                </a:solidFill>
              </a:rPr>
              <a:t> </a:t>
            </a:r>
            <a:r>
              <a:rPr lang="en-US" sz="3200" dirty="0" smtClean="0">
                <a:solidFill>
                  <a:schemeClr val="tx1"/>
                </a:solidFill>
              </a:rPr>
              <a:t>&amp;</a:t>
            </a:r>
          </a:p>
          <a:p>
            <a:r>
              <a:rPr lang="en-US" sz="3200" dirty="0" smtClean="0">
                <a:solidFill>
                  <a:schemeClr val="tx1"/>
                </a:solidFill>
                <a:effectLst>
                  <a:outerShdw blurRad="38100" dist="38100" dir="2700000" algn="tl">
                    <a:srgbClr val="000000">
                      <a:alpha val="43137"/>
                    </a:srgbClr>
                  </a:outerShdw>
                </a:effectLst>
              </a:rPr>
              <a:t>6 </a:t>
            </a:r>
            <a:r>
              <a:rPr lang="en-US" sz="3200" dirty="0">
                <a:solidFill>
                  <a:schemeClr val="tx1"/>
                </a:solidFill>
                <a:effectLst>
                  <a:outerShdw blurRad="38100" dist="38100" dir="2700000" algn="tl">
                    <a:srgbClr val="000000">
                      <a:alpha val="43137"/>
                    </a:srgbClr>
                  </a:outerShdw>
                </a:effectLst>
              </a:rPr>
              <a:t>“B” panel judges </a:t>
            </a:r>
            <a:r>
              <a:rPr lang="en-US" sz="3200" dirty="0">
                <a:solidFill>
                  <a:schemeClr val="tx1"/>
                </a:solidFill>
              </a:rPr>
              <a:t>that judge the </a:t>
            </a:r>
            <a:r>
              <a:rPr lang="en-US" sz="3200" dirty="0">
                <a:solidFill>
                  <a:srgbClr val="FF0000"/>
                </a:solidFill>
                <a:effectLst>
                  <a:outerShdw blurRad="38100" dist="38100" dir="2700000" algn="tl">
                    <a:srgbClr val="000000">
                      <a:alpha val="43137"/>
                    </a:srgbClr>
                  </a:outerShdw>
                </a:effectLst>
              </a:rPr>
              <a:t>execution and artistry </a:t>
            </a:r>
            <a:r>
              <a:rPr lang="en-US" sz="3200" dirty="0">
                <a:solidFill>
                  <a:schemeClr val="tx1"/>
                </a:solidFill>
              </a:rPr>
              <a:t>of the routine. </a:t>
            </a:r>
            <a:endParaRPr lang="en-US" sz="3200" dirty="0" smtClean="0">
              <a:solidFill>
                <a:schemeClr val="tx1"/>
              </a:solidFill>
            </a:endParaRPr>
          </a:p>
          <a:p>
            <a:endParaRPr lang="en-US" dirty="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00800"/>
          </a:xfrm>
        </p:spPr>
        <p:txBody>
          <a:bodyPr>
            <a:normAutofit/>
          </a:bodyPr>
          <a:lstStyle/>
          <a:p>
            <a:pPr marL="274320" lvl="1" indent="-274320">
              <a:buClr>
                <a:schemeClr val="accent3"/>
              </a:buClr>
              <a:buSzPct val="95000"/>
            </a:pPr>
            <a:r>
              <a:rPr lang="en-US" sz="3200" dirty="0" smtClean="0">
                <a:solidFill>
                  <a:srgbClr val="7030A0"/>
                </a:solidFill>
              </a:rPr>
              <a:t>The execution score </a:t>
            </a:r>
            <a:r>
              <a:rPr lang="en-US" sz="3200" dirty="0" smtClean="0"/>
              <a:t>starts at </a:t>
            </a:r>
            <a:r>
              <a:rPr lang="en-US" sz="3200" dirty="0" smtClean="0">
                <a:solidFill>
                  <a:srgbClr val="FF0000"/>
                </a:solidFill>
              </a:rPr>
              <a:t>10</a:t>
            </a:r>
            <a:r>
              <a:rPr lang="en-US" sz="3200" dirty="0" smtClean="0"/>
              <a:t> and points are deducted with each error. (E.g. a fall off the balance beam results in a </a:t>
            </a:r>
            <a:r>
              <a:rPr lang="en-US" sz="3200" dirty="0" smtClean="0">
                <a:solidFill>
                  <a:srgbClr val="FF0000"/>
                </a:solidFill>
              </a:rPr>
              <a:t>1.0 </a:t>
            </a:r>
            <a:r>
              <a:rPr lang="en-US" sz="3200" dirty="0" smtClean="0"/>
              <a:t>point deduction.)</a:t>
            </a:r>
          </a:p>
          <a:p>
            <a:pPr marL="274320" lvl="1" indent="-274320">
              <a:buClr>
                <a:schemeClr val="accent3"/>
              </a:buClr>
              <a:buSzPct val="95000"/>
            </a:pPr>
            <a:r>
              <a:rPr lang="en-US" sz="3200" dirty="0" smtClean="0"/>
              <a:t>They give each routine a mark out of </a:t>
            </a:r>
            <a:r>
              <a:rPr lang="en-US" sz="3200" dirty="0" smtClean="0">
                <a:solidFill>
                  <a:srgbClr val="0070C0"/>
                </a:solidFill>
              </a:rPr>
              <a:t>ten</a:t>
            </a:r>
            <a:r>
              <a:rPr lang="en-US" sz="3200" dirty="0" smtClean="0"/>
              <a:t>, deducting fractions of points for mistakes. </a:t>
            </a:r>
          </a:p>
          <a:p>
            <a:pPr marL="274320" lvl="1" indent="-274320">
              <a:buClr>
                <a:schemeClr val="accent3"/>
              </a:buClr>
              <a:buSzPct val="95000"/>
            </a:pPr>
            <a:r>
              <a:rPr lang="en-US" sz="3200" dirty="0" smtClean="0">
                <a:solidFill>
                  <a:srgbClr val="7030A0"/>
                </a:solidFill>
              </a:rPr>
              <a:t>Minor errors </a:t>
            </a:r>
            <a:r>
              <a:rPr lang="en-US" sz="3200" dirty="0" smtClean="0"/>
              <a:t>result in the loss of </a:t>
            </a:r>
            <a:r>
              <a:rPr lang="en-US" sz="3200" dirty="0" smtClean="0">
                <a:solidFill>
                  <a:srgbClr val="00B0F0"/>
                </a:solidFill>
              </a:rPr>
              <a:t>0.1</a:t>
            </a:r>
            <a:r>
              <a:rPr lang="en-US" sz="3200" dirty="0" smtClean="0"/>
              <a:t> of a point, more serious errors cost the gymnast </a:t>
            </a:r>
            <a:r>
              <a:rPr lang="en-US" sz="3200" dirty="0" smtClean="0">
                <a:solidFill>
                  <a:srgbClr val="FF0000"/>
                </a:solidFill>
              </a:rPr>
              <a:t>0.2, 0.3 or 0.4 of </a:t>
            </a:r>
            <a:r>
              <a:rPr lang="en-US" sz="3200" dirty="0" smtClean="0"/>
              <a:t>a point.</a:t>
            </a:r>
          </a:p>
          <a:p>
            <a:endParaRPr 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477000"/>
          </a:xfrm>
        </p:spPr>
        <p:txBody>
          <a:bodyPr/>
          <a:lstStyle/>
          <a:p>
            <a:r>
              <a:rPr lang="en-US" sz="3200" dirty="0" smtClean="0"/>
              <a:t>The </a:t>
            </a:r>
            <a:r>
              <a:rPr lang="en-US" sz="3200" dirty="0" smtClean="0">
                <a:solidFill>
                  <a:srgbClr val="7030A0"/>
                </a:solidFill>
              </a:rPr>
              <a:t>highest</a:t>
            </a:r>
            <a:r>
              <a:rPr lang="en-US" sz="3200" dirty="0" smtClean="0"/>
              <a:t> and </a:t>
            </a:r>
            <a:r>
              <a:rPr lang="en-US" sz="3200" dirty="0" smtClean="0">
                <a:solidFill>
                  <a:srgbClr val="7030A0"/>
                </a:solidFill>
              </a:rPr>
              <a:t>lowest</a:t>
            </a:r>
            <a:r>
              <a:rPr lang="en-US" sz="3200" dirty="0" smtClean="0"/>
              <a:t> scores awarded by the judges are discarded and the remaining four are averaged.</a:t>
            </a:r>
          </a:p>
          <a:p>
            <a:r>
              <a:rPr lang="en-US" sz="3200" dirty="0" smtClean="0"/>
              <a:t>In all-around events the scores for each competitor on each apparatus are added, giving a maximum score of </a:t>
            </a:r>
            <a:r>
              <a:rPr lang="en-US" sz="3200" dirty="0" smtClean="0">
                <a:solidFill>
                  <a:srgbClr val="00B0F0"/>
                </a:solidFill>
              </a:rPr>
              <a:t>40</a:t>
            </a:r>
            <a:r>
              <a:rPr lang="en-US" sz="3200" dirty="0" smtClean="0"/>
              <a:t> for the women (</a:t>
            </a:r>
            <a:r>
              <a:rPr lang="en-US" sz="3200" dirty="0" smtClean="0">
                <a:solidFill>
                  <a:srgbClr val="00B0F0"/>
                </a:solidFill>
              </a:rPr>
              <a:t>10</a:t>
            </a:r>
            <a:r>
              <a:rPr lang="en-US" sz="3200" dirty="0" smtClean="0"/>
              <a:t> points for each of four apparatus) and </a:t>
            </a:r>
            <a:r>
              <a:rPr lang="en-US" sz="3200" dirty="0" smtClean="0">
                <a:solidFill>
                  <a:srgbClr val="00B0F0"/>
                </a:solidFill>
              </a:rPr>
              <a:t>60</a:t>
            </a:r>
            <a:r>
              <a:rPr lang="en-US" sz="3200" dirty="0" smtClean="0"/>
              <a:t> for the men </a:t>
            </a:r>
            <a:r>
              <a:rPr lang="en-US" sz="3200" dirty="0" smtClean="0">
                <a:solidFill>
                  <a:srgbClr val="00B0F0"/>
                </a:solidFill>
              </a:rPr>
              <a:t>(10 </a:t>
            </a:r>
            <a:r>
              <a:rPr lang="en-US" sz="3200" dirty="0" smtClean="0"/>
              <a:t>points for each of six apparatus).</a:t>
            </a:r>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a:bodyPr>
          <a:lstStyle/>
          <a:p>
            <a:pPr>
              <a:buNone/>
            </a:pPr>
            <a:r>
              <a:rPr lang="en-US" sz="4200" cap="all" dirty="0" smtClean="0">
                <a:solidFill>
                  <a:srgbClr val="FF0000"/>
                </a:solidFill>
              </a:rPr>
              <a:t>   </a:t>
            </a:r>
            <a:r>
              <a:rPr lang="en-US" sz="3200" cap="all" dirty="0" smtClean="0">
                <a:solidFill>
                  <a:srgbClr val="FF0000"/>
                </a:solidFill>
              </a:rPr>
              <a:t>DIFFICULTY SCORE</a:t>
            </a:r>
          </a:p>
          <a:p>
            <a:r>
              <a:rPr lang="en-US" sz="3200" dirty="0" smtClean="0"/>
              <a:t>The </a:t>
            </a:r>
            <a:r>
              <a:rPr lang="en-US" sz="3200" dirty="0" smtClean="0">
                <a:solidFill>
                  <a:srgbClr val="00B0F0"/>
                </a:solidFill>
              </a:rPr>
              <a:t>difficulty score </a:t>
            </a:r>
            <a:r>
              <a:rPr lang="en-US" sz="3200" dirty="0" smtClean="0"/>
              <a:t>is the evaluation of the routine based on three different criteria (this applies </a:t>
            </a:r>
            <a:r>
              <a:rPr lang="en-US" sz="3200" dirty="0" smtClean="0">
                <a:solidFill>
                  <a:srgbClr val="00B0F0"/>
                </a:solidFill>
              </a:rPr>
              <a:t>to Bars, Beam </a:t>
            </a:r>
            <a:r>
              <a:rPr lang="en-US" sz="3200" dirty="0" smtClean="0"/>
              <a:t>and </a:t>
            </a:r>
            <a:r>
              <a:rPr lang="en-US" sz="3200" dirty="0" smtClean="0">
                <a:solidFill>
                  <a:srgbClr val="00B0F0"/>
                </a:solidFill>
              </a:rPr>
              <a:t>Floor</a:t>
            </a:r>
            <a:r>
              <a:rPr lang="en-US" sz="3200" dirty="0" smtClean="0"/>
              <a:t>).</a:t>
            </a:r>
          </a:p>
          <a:p>
            <a:pPr>
              <a:buNone/>
            </a:pPr>
            <a:r>
              <a:rPr lang="en-US" sz="3200" b="1" dirty="0" smtClean="0"/>
              <a:t>1. Difficulty Value</a:t>
            </a:r>
            <a:r>
              <a:rPr lang="en-US" sz="3200" dirty="0" smtClean="0"/>
              <a:t>: The difficulty values of the </a:t>
            </a:r>
            <a:r>
              <a:rPr lang="en-US" sz="3200" dirty="0" smtClean="0">
                <a:solidFill>
                  <a:srgbClr val="7030A0"/>
                </a:solidFill>
              </a:rPr>
              <a:t>eight hardest skills </a:t>
            </a:r>
            <a:r>
              <a:rPr lang="en-US" sz="3200" dirty="0" smtClean="0"/>
              <a:t>the gymnast performs are added together.</a:t>
            </a:r>
          </a:p>
          <a:p>
            <a:pPr>
              <a:buNone/>
            </a:pPr>
            <a:r>
              <a:rPr lang="en-US" sz="3200" b="1" dirty="0" smtClean="0"/>
              <a:t>2. Composition Requirements</a:t>
            </a:r>
            <a:r>
              <a:rPr lang="en-US" sz="3200" dirty="0" smtClean="0"/>
              <a:t>: There are 5 different requirements each of them worth .5, for a maximum of 2.5. </a:t>
            </a:r>
          </a:p>
          <a:p>
            <a:endParaRPr lang="en-US" dirty="0" smtClean="0"/>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lstStyle/>
          <a:p>
            <a:r>
              <a:rPr lang="en-US" sz="3200" dirty="0" smtClean="0"/>
              <a:t>These are similar to special requirements in the JO Program, and require the gymnast to do different types of skills ( </a:t>
            </a:r>
            <a:r>
              <a:rPr lang="en-US" sz="3200" dirty="0" err="1" smtClean="0"/>
              <a:t>saltos</a:t>
            </a:r>
            <a:r>
              <a:rPr lang="en-US" sz="3200" dirty="0" smtClean="0"/>
              <a:t>, dance elements, etc).</a:t>
            </a:r>
          </a:p>
          <a:p>
            <a:pPr>
              <a:buNone/>
            </a:pPr>
            <a:r>
              <a:rPr lang="en-US" sz="3200" b="1" cap="all" dirty="0" smtClean="0"/>
              <a:t>3. </a:t>
            </a:r>
            <a:r>
              <a:rPr lang="en-US" sz="3200" b="1" dirty="0" smtClean="0"/>
              <a:t>Connection Value</a:t>
            </a:r>
            <a:r>
              <a:rPr lang="en-US" sz="3200" dirty="0" smtClean="0"/>
              <a:t>: Combining </a:t>
            </a:r>
            <a:r>
              <a:rPr lang="en-US" sz="3200" dirty="0" smtClean="0">
                <a:solidFill>
                  <a:srgbClr val="7030A0"/>
                </a:solidFill>
              </a:rPr>
              <a:t>two hard skills </a:t>
            </a:r>
            <a:r>
              <a:rPr lang="en-US" sz="3200" dirty="0" smtClean="0"/>
              <a:t>together will earn the gymnast additional points (.1 or .2 for each connection). This is similar to </a:t>
            </a:r>
            <a:r>
              <a:rPr lang="en-US" sz="3200" dirty="0" smtClean="0">
                <a:solidFill>
                  <a:srgbClr val="7030A0"/>
                </a:solidFill>
              </a:rPr>
              <a:t>“bonus” </a:t>
            </a:r>
            <a:r>
              <a:rPr lang="en-US" sz="3200" dirty="0" smtClean="0"/>
              <a:t>that gymnasts in </a:t>
            </a:r>
            <a:r>
              <a:rPr lang="en-US" sz="3200" dirty="0" smtClean="0">
                <a:solidFill>
                  <a:srgbClr val="7030A0"/>
                </a:solidFill>
                <a:hlinkClick r:id="rId2"/>
              </a:rPr>
              <a:t>levels 9</a:t>
            </a:r>
            <a:r>
              <a:rPr lang="en-US" sz="3200" dirty="0" smtClean="0">
                <a:solidFill>
                  <a:srgbClr val="7030A0"/>
                </a:solidFill>
              </a:rPr>
              <a:t>–</a:t>
            </a:r>
            <a:r>
              <a:rPr lang="en-US" sz="3200" dirty="0" smtClean="0">
                <a:hlinkClick r:id="rId3"/>
              </a:rPr>
              <a:t>10</a:t>
            </a:r>
            <a:r>
              <a:rPr lang="en-US" sz="3200" dirty="0" smtClean="0">
                <a:solidFill>
                  <a:srgbClr val="7030A0"/>
                </a:solidFill>
              </a:rPr>
              <a:t> </a:t>
            </a:r>
            <a:r>
              <a:rPr lang="en-US" sz="3200" dirty="0" smtClean="0"/>
              <a:t>can earn.</a:t>
            </a:r>
          </a:p>
          <a:p>
            <a:pPr>
              <a:buNone/>
            </a:pPr>
            <a:r>
              <a:rPr lang="en-US" cap="all" dirty="0" smtClean="0">
                <a:solidFill>
                  <a:srgbClr val="FF0000"/>
                </a:solidFill>
              </a:rPr>
              <a:t>           </a:t>
            </a:r>
          </a:p>
          <a:p>
            <a:pPr>
              <a:buNone/>
            </a:pP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r>
              <a:rPr lang="en-US" sz="3200" cap="all" dirty="0" smtClean="0">
                <a:solidFill>
                  <a:srgbClr val="FF0000"/>
                </a:solidFill>
              </a:rPr>
              <a:t>EXECUTION SCORE</a:t>
            </a:r>
            <a:endParaRPr lang="en-US" sz="3200" dirty="0" smtClean="0"/>
          </a:p>
          <a:p>
            <a:r>
              <a:rPr lang="en-US" sz="3200" dirty="0" smtClean="0"/>
              <a:t>The </a:t>
            </a:r>
            <a:r>
              <a:rPr lang="en-US" sz="3200" dirty="0" smtClean="0">
                <a:solidFill>
                  <a:srgbClr val="FF0000"/>
                </a:solidFill>
              </a:rPr>
              <a:t>execution score </a:t>
            </a:r>
            <a:r>
              <a:rPr lang="en-US" sz="3200" dirty="0" smtClean="0"/>
              <a:t>evaluates how well the routine was performed in its </a:t>
            </a:r>
            <a:r>
              <a:rPr lang="en-US" sz="3200" dirty="0" smtClean="0">
                <a:solidFill>
                  <a:srgbClr val="7030A0"/>
                </a:solidFill>
              </a:rPr>
              <a:t>entirety, along with the individual skills. </a:t>
            </a:r>
          </a:p>
          <a:p>
            <a:r>
              <a:rPr lang="en-US" sz="3200" dirty="0" smtClean="0"/>
              <a:t>It also takes into consideration how the routine was composed, the </a:t>
            </a:r>
            <a:r>
              <a:rPr lang="en-US" sz="3200" dirty="0" smtClean="0">
                <a:solidFill>
                  <a:srgbClr val="0070C0"/>
                </a:solidFill>
              </a:rPr>
              <a:t>“artistry” of the routine. </a:t>
            </a:r>
          </a:p>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r>
              <a:rPr lang="en-US" sz="3200" dirty="0" smtClean="0">
                <a:solidFill>
                  <a:srgbClr val="00B0F0"/>
                </a:solidFill>
              </a:rPr>
              <a:t>Judge</a:t>
            </a:r>
            <a:r>
              <a:rPr lang="en-US" sz="3200" dirty="0" smtClean="0"/>
              <a:t>s are looking for routines that are very enjoyable to watch, with good flow, and with difficult skills spread throughout.</a:t>
            </a:r>
          </a:p>
          <a:p>
            <a:r>
              <a:rPr lang="en-US" sz="3200" dirty="0" smtClean="0"/>
              <a:t>For the execution score, the judge starts at a </a:t>
            </a:r>
            <a:r>
              <a:rPr lang="en-US" sz="3200" dirty="0" smtClean="0">
                <a:solidFill>
                  <a:srgbClr val="00B0F0"/>
                </a:solidFill>
              </a:rPr>
              <a:t>10.0</a:t>
            </a:r>
            <a:r>
              <a:rPr lang="en-US" sz="3200" dirty="0" smtClean="0"/>
              <a:t> and subtracts deductions from there. </a:t>
            </a:r>
          </a:p>
          <a:p>
            <a:r>
              <a:rPr lang="en-US" sz="3200" dirty="0" smtClean="0"/>
              <a:t>A 10 is the max value of the execution score.</a:t>
            </a:r>
          </a:p>
          <a:p>
            <a:endParaRPr lang="en-US" sz="32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228600" y="228600"/>
            <a:ext cx="8686800" cy="6400800"/>
          </a:xfrm>
        </p:spPr>
        <p:txBody>
          <a:bodyPr>
            <a:normAutofit/>
          </a:bodyPr>
          <a:lstStyle/>
          <a:p>
            <a:r>
              <a:rPr lang="en-US" sz="3200" b="1" dirty="0" smtClean="0">
                <a:solidFill>
                  <a:srgbClr val="0070C0"/>
                </a:solidFill>
              </a:rPr>
              <a:t>Here are some examples of common execution deductions:</a:t>
            </a:r>
          </a:p>
          <a:p>
            <a:r>
              <a:rPr lang="en-US" sz="2800" dirty="0" smtClean="0"/>
              <a:t>Bent arms or knees when they should be straight =up to                                                                           =.5</a:t>
            </a:r>
          </a:p>
          <a:p>
            <a:r>
              <a:rPr lang="en-US" sz="2800" dirty="0" smtClean="0"/>
              <a:t>Legs or knees apart when they should be together =up to                                                                           = .3</a:t>
            </a:r>
          </a:p>
          <a:p>
            <a:r>
              <a:rPr lang="en-US" sz="2800" dirty="0" smtClean="0"/>
              <a:t>Skills not as high as they should be up to         = .3</a:t>
            </a:r>
          </a:p>
          <a:p>
            <a:r>
              <a:rPr lang="en-US" sz="2800" dirty="0" smtClean="0"/>
              <a:t>Gymnast takes step on landing                          =.1</a:t>
            </a:r>
          </a:p>
          <a:p>
            <a:r>
              <a:rPr lang="en-US" sz="2800" dirty="0" smtClean="0"/>
              <a:t>Gymnast takes large step or jump on landing   =.3</a:t>
            </a:r>
          </a:p>
          <a:p>
            <a:r>
              <a:rPr lang="en-US" sz="2800" dirty="0" smtClean="0"/>
              <a:t>Gymnast falls                                                       =1.0</a:t>
            </a:r>
            <a:endParaRPr lang="en-US" sz="28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33400"/>
          </a:xfrm>
        </p:spPr>
        <p:txBody>
          <a:bodyPr>
            <a:noAutofit/>
          </a:bodyPr>
          <a:lstStyle/>
          <a:p>
            <a:r>
              <a:rPr lang="en-US" sz="3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      What </a:t>
            </a:r>
            <a:r>
              <a:rPr lang="en-US" sz="32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Nyala" pitchFamily="2" charset="0"/>
              </a:rPr>
              <a:t>the Judges Look For</a:t>
            </a:r>
          </a:p>
        </p:txBody>
      </p:sp>
      <p:sp>
        <p:nvSpPr>
          <p:cNvPr id="3" name="Content Placeholder 2"/>
          <p:cNvSpPr>
            <a:spLocks noGrp="1"/>
          </p:cNvSpPr>
          <p:nvPr>
            <p:ph idx="1"/>
          </p:nvPr>
        </p:nvSpPr>
        <p:spPr>
          <a:xfrm>
            <a:off x="152400" y="838200"/>
            <a:ext cx="8686800" cy="5791200"/>
          </a:xfrm>
        </p:spPr>
        <p:txBody>
          <a:bodyPr>
            <a:normAutofit/>
          </a:bodyPr>
          <a:lstStyle/>
          <a:p>
            <a:pPr marL="3175" indent="-3175">
              <a:buNone/>
            </a:pPr>
            <a:r>
              <a:rPr lang="en-US" dirty="0" smtClean="0">
                <a:solidFill>
                  <a:schemeClr val="tx1"/>
                </a:solidFill>
                <a:latin typeface="Nyala" pitchFamily="2" charset="0"/>
              </a:rPr>
              <a:t>	</a:t>
            </a:r>
            <a:r>
              <a:rPr lang="en-US" sz="2800" b="1" dirty="0" smtClean="0">
                <a:solidFill>
                  <a:schemeClr val="tx1"/>
                </a:solidFill>
              </a:rPr>
              <a:t>Judges</a:t>
            </a:r>
            <a:r>
              <a:rPr lang="en-US" sz="2800" dirty="0" smtClean="0">
                <a:solidFill>
                  <a:schemeClr val="tx1"/>
                </a:solidFill>
              </a:rPr>
              <a:t> look for </a:t>
            </a:r>
            <a:r>
              <a:rPr lang="en-US" sz="2800" dirty="0">
                <a:solidFill>
                  <a:schemeClr val="tx1"/>
                </a:solidFill>
              </a:rPr>
              <a:t>certain elements and technical skills when a gymnast competes.</a:t>
            </a:r>
          </a:p>
          <a:p>
            <a:pPr marL="514350" lvl="0" indent="-514350">
              <a:buFont typeface="+mj-lt"/>
              <a:buAutoNum type="arabicPeriod"/>
            </a:pPr>
            <a:r>
              <a:rPr lang="en-US" sz="2800" b="1" dirty="0" smtClean="0">
                <a:solidFill>
                  <a:schemeClr val="tx1"/>
                </a:solidFill>
              </a:rPr>
              <a:t>Form</a:t>
            </a:r>
            <a:r>
              <a:rPr lang="en-US" sz="2800" dirty="0">
                <a:solidFill>
                  <a:schemeClr val="tx1"/>
                </a:solidFill>
              </a:rPr>
              <a:t>: </a:t>
            </a:r>
            <a:endParaRPr lang="en-US" sz="2800" dirty="0" smtClean="0">
              <a:solidFill>
                <a:schemeClr val="tx1"/>
              </a:solidFill>
            </a:endParaRPr>
          </a:p>
          <a:p>
            <a:pPr lvl="1"/>
            <a:r>
              <a:rPr lang="en-US" sz="2800" dirty="0" smtClean="0">
                <a:solidFill>
                  <a:schemeClr val="tx1"/>
                </a:solidFill>
                <a:effectLst>
                  <a:outerShdw blurRad="38100" dist="38100" dir="2700000" algn="tl">
                    <a:srgbClr val="000000">
                      <a:alpha val="43137"/>
                    </a:srgbClr>
                  </a:outerShdw>
                </a:effectLst>
              </a:rPr>
              <a:t>Tight </a:t>
            </a:r>
            <a:r>
              <a:rPr lang="en-US" sz="2800" dirty="0">
                <a:solidFill>
                  <a:schemeClr val="tx1"/>
                </a:solidFill>
                <a:effectLst>
                  <a:outerShdw blurRad="38100" dist="38100" dir="2700000" algn="tl">
                    <a:srgbClr val="000000">
                      <a:alpha val="43137"/>
                    </a:srgbClr>
                  </a:outerShdw>
                </a:effectLst>
              </a:rPr>
              <a:t>legs, pointed toes,</a:t>
            </a:r>
            <a:r>
              <a:rPr lang="en-US" sz="2800" dirty="0">
                <a:solidFill>
                  <a:schemeClr val="tx1"/>
                </a:solidFill>
              </a:rPr>
              <a:t> flexibility and proper body positioning.</a:t>
            </a:r>
          </a:p>
          <a:p>
            <a:pPr marL="514350" lvl="0" indent="-514350">
              <a:buFont typeface="+mj-lt"/>
              <a:buAutoNum type="arabicPeriod"/>
            </a:pPr>
            <a:r>
              <a:rPr lang="en-US" sz="2800" b="1" dirty="0">
                <a:solidFill>
                  <a:schemeClr val="tx1"/>
                </a:solidFill>
              </a:rPr>
              <a:t>Height and Distance</a:t>
            </a:r>
            <a:r>
              <a:rPr lang="en-US" sz="2800" dirty="0">
                <a:solidFill>
                  <a:schemeClr val="tx1"/>
                </a:solidFill>
              </a:rPr>
              <a:t>: </a:t>
            </a:r>
            <a:endParaRPr lang="en-US" sz="2800" dirty="0" smtClean="0">
              <a:solidFill>
                <a:schemeClr val="tx1"/>
              </a:solidFill>
            </a:endParaRPr>
          </a:p>
          <a:p>
            <a:pPr lvl="1"/>
            <a:r>
              <a:rPr lang="en-US" sz="2800" dirty="0" smtClean="0">
                <a:solidFill>
                  <a:schemeClr val="tx1"/>
                </a:solidFill>
              </a:rPr>
              <a:t>The </a:t>
            </a:r>
            <a:r>
              <a:rPr lang="en-US" sz="2800" dirty="0">
                <a:solidFill>
                  <a:schemeClr val="tx1"/>
                </a:solidFill>
                <a:effectLst>
                  <a:outerShdw blurRad="38100" dist="38100" dir="2700000" algn="tl">
                    <a:srgbClr val="000000">
                      <a:alpha val="43137"/>
                    </a:srgbClr>
                  </a:outerShdw>
                </a:effectLst>
              </a:rPr>
              <a:t>vertical height and distance covered when executing </a:t>
            </a:r>
            <a:r>
              <a:rPr lang="en-US" sz="2800" dirty="0">
                <a:solidFill>
                  <a:schemeClr val="tx1"/>
                </a:solidFill>
              </a:rPr>
              <a:t>moves off all the apparatuses to show power, strength, and control</a:t>
            </a:r>
            <a:r>
              <a:rPr lang="en-US" sz="2800" dirty="0" smtClean="0">
                <a:solidFill>
                  <a:schemeClr val="tx1"/>
                </a:solidFill>
              </a:rPr>
              <a:t>.</a:t>
            </a:r>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686800" cy="6096000"/>
          </a:xfrm>
        </p:spPr>
        <p:txBody>
          <a:bodyPr>
            <a:normAutofit/>
          </a:bodyPr>
          <a:lstStyle/>
          <a:p>
            <a:pPr marL="514350" lvl="0" indent="-514350">
              <a:buFont typeface="+mj-lt"/>
              <a:buAutoNum type="arabicPeriod"/>
            </a:pPr>
            <a:r>
              <a:rPr lang="en-US" sz="3200" b="1" dirty="0" smtClean="0"/>
              <a:t>Stuck Landing</a:t>
            </a:r>
            <a:r>
              <a:rPr lang="en-US" sz="3200" dirty="0" smtClean="0"/>
              <a:t>: </a:t>
            </a:r>
          </a:p>
          <a:p>
            <a:pPr lvl="1"/>
            <a:r>
              <a:rPr lang="en-US" sz="3200" dirty="0" smtClean="0"/>
              <a:t>The </a:t>
            </a:r>
            <a:r>
              <a:rPr lang="en-US" sz="3200" dirty="0" smtClean="0">
                <a:effectLst>
                  <a:outerShdw blurRad="38100" dist="38100" dir="2700000" algn="tl">
                    <a:srgbClr val="000000">
                      <a:alpha val="43137"/>
                    </a:srgbClr>
                  </a:outerShdw>
                </a:effectLst>
              </a:rPr>
              <a:t>less movement the better; </a:t>
            </a:r>
            <a:r>
              <a:rPr lang="en-US" sz="3200" dirty="0" smtClean="0"/>
              <a:t>feet should remain planted once a landing is completed.</a:t>
            </a:r>
          </a:p>
          <a:p>
            <a:pPr marL="514350" lvl="0" indent="-514350">
              <a:buFont typeface="+mj-lt"/>
              <a:buAutoNum type="arabicPeriod"/>
            </a:pPr>
            <a:r>
              <a:rPr lang="en-US" sz="3200" b="1" dirty="0" smtClean="0"/>
              <a:t>Individuality and routine creativity</a:t>
            </a:r>
            <a:r>
              <a:rPr lang="en-US" sz="3200" dirty="0" smtClean="0"/>
              <a:t>: </a:t>
            </a:r>
          </a:p>
          <a:p>
            <a:pPr lvl="1"/>
            <a:r>
              <a:rPr lang="en-US" sz="3200" dirty="0" smtClean="0"/>
              <a:t>A routine with </a:t>
            </a:r>
            <a:r>
              <a:rPr lang="en-US" sz="3200" dirty="0" smtClean="0">
                <a:effectLst>
                  <a:outerShdw blurRad="38100" dist="38100" dir="2700000" algn="tl">
                    <a:srgbClr val="000000">
                      <a:alpha val="43137"/>
                    </a:srgbClr>
                  </a:outerShdw>
                </a:effectLst>
              </a:rPr>
              <a:t>unique, artistic</a:t>
            </a:r>
            <a:r>
              <a:rPr lang="en-US" sz="3200" dirty="0" smtClean="0"/>
              <a:t>, or acrobatic components</a:t>
            </a:r>
          </a:p>
          <a:p>
            <a:endParaRPr 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477000"/>
          </a:xfrm>
        </p:spPr>
        <p:txBody>
          <a:bodyPr/>
          <a:lstStyle/>
          <a:p>
            <a:pPr>
              <a:buNone/>
            </a:pPr>
            <a:r>
              <a:rPr lang="en-US" b="1" dirty="0" smtClean="0">
                <a:solidFill>
                  <a:srgbClr val="7030A0"/>
                </a:solidFill>
              </a:rPr>
              <a:t>   </a:t>
            </a:r>
            <a:r>
              <a:rPr lang="en-US" sz="3600" b="1" dirty="0" smtClean="0">
                <a:solidFill>
                  <a:srgbClr val="7030A0"/>
                </a:solidFill>
              </a:rPr>
              <a:t>B</a:t>
            </a:r>
            <a:r>
              <a:rPr lang="en-US" sz="3600" dirty="0" smtClean="0">
                <a:solidFill>
                  <a:srgbClr val="7030A0"/>
                </a:solidFill>
              </a:rPr>
              <a:t>) </a:t>
            </a:r>
            <a:r>
              <a:rPr lang="en-US" sz="3600" b="1" dirty="0" smtClean="0">
                <a:solidFill>
                  <a:srgbClr val="7030A0"/>
                </a:solidFill>
              </a:rPr>
              <a:t>Supervision</a:t>
            </a:r>
            <a:r>
              <a:rPr lang="en-US" sz="3600" dirty="0" smtClean="0"/>
              <a:t/>
            </a:r>
            <a:br>
              <a:rPr lang="en-US" sz="3600" dirty="0" smtClean="0"/>
            </a:br>
            <a:r>
              <a:rPr lang="en-US" sz="3600" dirty="0" err="1" smtClean="0"/>
              <a:t>i</a:t>
            </a:r>
            <a:r>
              <a:rPr lang="en-US" sz="3600" dirty="0" smtClean="0"/>
              <a:t>) Gymnastic activities should only be performed under the supervision of a qualified person</a:t>
            </a:r>
            <a:br>
              <a:rPr lang="en-US" sz="3600" dirty="0" smtClean="0"/>
            </a:br>
            <a:r>
              <a:rPr lang="en-US" sz="3600" dirty="0" smtClean="0"/>
              <a:t>ii) When additional supporters – assistants – are used, ensure that they are physically strong enough and competent to assist.</a:t>
            </a:r>
            <a:endParaRPr lang="en-US" sz="36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latin typeface="Nyala" pitchFamily="2" charset="0"/>
              </a:rPr>
              <a:t>.</a:t>
            </a:r>
            <a:br>
              <a:rPr lang="en-US" dirty="0" smtClean="0">
                <a:solidFill>
                  <a:schemeClr val="tx1"/>
                </a:solidFill>
                <a:latin typeface="Nyala" pitchFamily="2" charset="0"/>
              </a:rPr>
            </a:br>
            <a:endParaRPr lang="en-US" dirty="0">
              <a:solidFill>
                <a:schemeClr val="tx1"/>
              </a:solidFill>
              <a:latin typeface="Nyala" pitchFamily="2" charset="0"/>
            </a:endParaRPr>
          </a:p>
        </p:txBody>
      </p:sp>
      <p:sp>
        <p:nvSpPr>
          <p:cNvPr id="3" name="Content Placeholder 2"/>
          <p:cNvSpPr>
            <a:spLocks noGrp="1"/>
          </p:cNvSpPr>
          <p:nvPr>
            <p:ph idx="1"/>
          </p:nvPr>
        </p:nvSpPr>
        <p:spPr/>
        <p:txBody>
          <a:bodyPr/>
          <a:lstStyle/>
          <a:p>
            <a:endParaRPr lang="en-US" dirty="0"/>
          </a:p>
        </p:txBody>
      </p:sp>
      <p:pic>
        <p:nvPicPr>
          <p:cNvPr id="4" name="fancybox-img" descr="http://gymnastics.isport.com/Image.ashx?rs=800x600&amp;dir=Images%5C%5CGuide&amp;File=Img_Popup_12043201242011104620.jpg"/>
          <p:cNvPicPr/>
          <p:nvPr/>
        </p:nvPicPr>
        <p:blipFill>
          <a:blip r:embed="rId2" cstate="print"/>
          <a:srcRect/>
          <a:stretch>
            <a:fillRect/>
          </a:stretch>
        </p:blipFill>
        <p:spPr bwMode="auto">
          <a:xfrm>
            <a:off x="0" y="152400"/>
            <a:ext cx="9144000" cy="6858000"/>
          </a:xfrm>
          <a:prstGeom prst="rect">
            <a:avLst/>
          </a:prstGeom>
          <a:noFill/>
          <a:ln w="9525">
            <a:noFill/>
            <a:miter lim="800000"/>
            <a:headEnd/>
            <a:tailEnd/>
          </a:ln>
        </p:spPr>
      </p:pic>
      <p:sp>
        <p:nvSpPr>
          <p:cNvPr id="6" name="Rectangle 5"/>
          <p:cNvSpPr/>
          <p:nvPr/>
        </p:nvSpPr>
        <p:spPr>
          <a:xfrm>
            <a:off x="3352800" y="2819400"/>
            <a:ext cx="3124200" cy="646331"/>
          </a:xfrm>
          <a:prstGeom prst="rect">
            <a:avLst/>
          </a:prstGeom>
        </p:spPr>
        <p:txBody>
          <a:bodyPr wrap="square">
            <a:spAutoFit/>
          </a:bodyPr>
          <a:lstStyle/>
          <a:p>
            <a:r>
              <a:rPr lang="en-US" dirty="0" smtClean="0">
                <a:latin typeface="Nyala" pitchFamily="2" charset="0"/>
              </a:rPr>
              <a:t>soft, slip resistant</a:t>
            </a:r>
          </a:p>
          <a:p>
            <a:r>
              <a:rPr lang="en-US" dirty="0" smtClean="0">
                <a:latin typeface="Nyala" pitchFamily="2" charset="0"/>
              </a:rPr>
              <a:t>	to absorb shock </a:t>
            </a:r>
            <a:endParaRPr lang="en-US" dirty="0"/>
          </a:p>
        </p:txBody>
      </p:sp>
      <p:sp>
        <p:nvSpPr>
          <p:cNvPr id="7" name="Rectangle 6"/>
          <p:cNvSpPr/>
          <p:nvPr/>
        </p:nvSpPr>
        <p:spPr>
          <a:xfrm>
            <a:off x="381000" y="457200"/>
            <a:ext cx="2286000" cy="369332"/>
          </a:xfrm>
          <a:prstGeom prst="rect">
            <a:avLst/>
          </a:prstGeom>
        </p:spPr>
        <p:txBody>
          <a:bodyPr wrap="square">
            <a:spAutoFit/>
          </a:bodyPr>
          <a:lstStyle/>
          <a:p>
            <a:pPr lvl="0" algn="just"/>
            <a:r>
              <a:rPr lang="en-US" dirty="0" smtClean="0">
                <a:latin typeface="Nyala" pitchFamily="2" charset="0"/>
              </a:rPr>
              <a:t>Length: 120 </a:t>
            </a:r>
            <a:r>
              <a:rPr lang="en-US" dirty="0" err="1" smtClean="0">
                <a:latin typeface="Nyala" pitchFamily="2" charset="0"/>
              </a:rPr>
              <a:t>cms</a:t>
            </a:r>
            <a:r>
              <a:rPr lang="en-US" dirty="0" smtClean="0">
                <a:latin typeface="Nyala" pitchFamily="2" charset="0"/>
              </a:rPr>
              <a:t> ± 1 cm</a:t>
            </a:r>
          </a:p>
        </p:txBody>
      </p:sp>
      <p:sp>
        <p:nvSpPr>
          <p:cNvPr id="8" name="Rectangle 7"/>
          <p:cNvSpPr/>
          <p:nvPr/>
        </p:nvSpPr>
        <p:spPr>
          <a:xfrm>
            <a:off x="6553200" y="762000"/>
            <a:ext cx="2048959" cy="369332"/>
          </a:xfrm>
          <a:prstGeom prst="rect">
            <a:avLst/>
          </a:prstGeom>
        </p:spPr>
        <p:txBody>
          <a:bodyPr wrap="none">
            <a:spAutoFit/>
          </a:bodyPr>
          <a:lstStyle/>
          <a:p>
            <a:pPr lvl="0" algn="just"/>
            <a:r>
              <a:rPr lang="en-US" dirty="0" smtClean="0">
                <a:latin typeface="Nyala" pitchFamily="2" charset="0"/>
              </a:rPr>
              <a:t>Width: 95 </a:t>
            </a:r>
            <a:r>
              <a:rPr lang="en-US" dirty="0" err="1" smtClean="0">
                <a:latin typeface="Nyala" pitchFamily="2" charset="0"/>
              </a:rPr>
              <a:t>cms</a:t>
            </a:r>
            <a:r>
              <a:rPr lang="en-US" dirty="0" smtClean="0">
                <a:latin typeface="Nyala" pitchFamily="2" charset="0"/>
              </a:rPr>
              <a:t> ± 1 cm</a:t>
            </a:r>
            <a:endParaRPr lang="en-US" dirty="0">
              <a:latin typeface="Nyala" pitchFamily="2" charset="0"/>
            </a:endParaRPr>
          </a:p>
        </p:txBody>
      </p:sp>
      <p:sp>
        <p:nvSpPr>
          <p:cNvPr id="9" name="Rectangle 8"/>
          <p:cNvSpPr/>
          <p:nvPr/>
        </p:nvSpPr>
        <p:spPr>
          <a:xfrm>
            <a:off x="3886200" y="914400"/>
            <a:ext cx="2362200" cy="923330"/>
          </a:xfrm>
          <a:prstGeom prst="rect">
            <a:avLst/>
          </a:prstGeom>
        </p:spPr>
        <p:txBody>
          <a:bodyPr wrap="square">
            <a:spAutoFit/>
          </a:bodyPr>
          <a:lstStyle/>
          <a:p>
            <a:pPr lvl="0" algn="just"/>
            <a:r>
              <a:rPr lang="en-US" dirty="0" smtClean="0">
                <a:latin typeface="Nyala" pitchFamily="2" charset="0"/>
              </a:rPr>
              <a:t>Height:</a:t>
            </a:r>
          </a:p>
          <a:p>
            <a:pPr lvl="0" algn="just"/>
            <a:r>
              <a:rPr lang="en-US" dirty="0" smtClean="0">
                <a:latin typeface="Nyala" pitchFamily="2" charset="0"/>
              </a:rPr>
              <a:t>Men: 135 </a:t>
            </a:r>
            <a:r>
              <a:rPr lang="en-US" dirty="0" err="1" smtClean="0">
                <a:latin typeface="Nyala" pitchFamily="2" charset="0"/>
              </a:rPr>
              <a:t>cms</a:t>
            </a:r>
            <a:r>
              <a:rPr lang="en-US" dirty="0" smtClean="0">
                <a:latin typeface="Nyala" pitchFamily="2" charset="0"/>
              </a:rPr>
              <a:t> ± 1 cm</a:t>
            </a:r>
          </a:p>
          <a:p>
            <a:pPr lvl="0" algn="just"/>
            <a:r>
              <a:rPr lang="en-US" dirty="0" smtClean="0">
                <a:latin typeface="Nyala" pitchFamily="2" charset="0"/>
              </a:rPr>
              <a:t>Women: 125 </a:t>
            </a:r>
            <a:r>
              <a:rPr lang="en-US" dirty="0" err="1" smtClean="0">
                <a:latin typeface="Nyala" pitchFamily="2" charset="0"/>
              </a:rPr>
              <a:t>cms</a:t>
            </a:r>
            <a:r>
              <a:rPr lang="en-US" dirty="0" smtClean="0">
                <a:latin typeface="Nyala" pitchFamily="2" charset="0"/>
              </a:rPr>
              <a:t> ± 1 cm</a:t>
            </a:r>
          </a:p>
        </p:txBody>
      </p:sp>
      <p:sp>
        <p:nvSpPr>
          <p:cNvPr id="10" name="Rectangle 9"/>
          <p:cNvSpPr/>
          <p:nvPr/>
        </p:nvSpPr>
        <p:spPr>
          <a:xfrm>
            <a:off x="152400" y="4089737"/>
            <a:ext cx="3505200" cy="1015663"/>
          </a:xfrm>
          <a:prstGeom prst="rect">
            <a:avLst/>
          </a:prstGeom>
        </p:spPr>
        <p:txBody>
          <a:bodyPr wrap="square">
            <a:spAutoFit/>
          </a:bodyPr>
          <a:lstStyle/>
          <a:p>
            <a:pPr lvl="0" algn="just"/>
            <a:r>
              <a:rPr lang="en-US" sz="2000" dirty="0" smtClean="0">
                <a:latin typeface="Nyala" pitchFamily="2" charset="0"/>
              </a:rPr>
              <a:t>Run up area: </a:t>
            </a:r>
          </a:p>
          <a:p>
            <a:pPr lvl="1" algn="just"/>
            <a:r>
              <a:rPr lang="en-US" sz="2000" dirty="0" smtClean="0">
                <a:latin typeface="Nyala" pitchFamily="2" charset="0"/>
              </a:rPr>
              <a:t>Length: 2,500 </a:t>
            </a:r>
            <a:r>
              <a:rPr lang="en-US" sz="2000" dirty="0" err="1" smtClean="0">
                <a:latin typeface="Nyala" pitchFamily="2" charset="0"/>
              </a:rPr>
              <a:t>cms</a:t>
            </a:r>
            <a:r>
              <a:rPr lang="en-US" sz="2000" dirty="0" smtClean="0">
                <a:latin typeface="Nyala" pitchFamily="2" charset="0"/>
              </a:rPr>
              <a:t> ± 10 </a:t>
            </a:r>
            <a:r>
              <a:rPr lang="en-US" sz="2000" dirty="0" err="1" smtClean="0">
                <a:latin typeface="Nyala" pitchFamily="2" charset="0"/>
              </a:rPr>
              <a:t>cms</a:t>
            </a:r>
            <a:endParaRPr lang="en-US" sz="2000" dirty="0" smtClean="0">
              <a:latin typeface="Nyala" pitchFamily="2" charset="0"/>
            </a:endParaRPr>
          </a:p>
          <a:p>
            <a:pPr lvl="1" algn="just"/>
            <a:r>
              <a:rPr lang="en-US" sz="2000" dirty="0" smtClean="0">
                <a:latin typeface="Nyala" pitchFamily="2" charset="0"/>
              </a:rPr>
              <a:t>Width: 100 </a:t>
            </a:r>
            <a:r>
              <a:rPr lang="en-US" sz="2000" dirty="0" err="1" smtClean="0">
                <a:latin typeface="Nyala" pitchFamily="2" charset="0"/>
              </a:rPr>
              <a:t>cms</a:t>
            </a:r>
            <a:r>
              <a:rPr lang="en-US" sz="2000" dirty="0" smtClean="0">
                <a:latin typeface="Nyala" pitchFamily="2" charset="0"/>
              </a:rPr>
              <a:t> ± 1 cm</a:t>
            </a:r>
            <a:endParaRPr lang="en-US" sz="2000" dirty="0">
              <a:latin typeface="Nyala" pitchFamily="2"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normAutofit/>
          </a:bodyPr>
          <a:lstStyle/>
          <a:p>
            <a:r>
              <a:rPr lang="en-US" sz="3200" dirty="0" smtClean="0"/>
              <a:t>The </a:t>
            </a:r>
            <a:r>
              <a:rPr lang="en-US" sz="3200" dirty="0" smtClean="0">
                <a:solidFill>
                  <a:srgbClr val="0070C0"/>
                </a:solidFill>
              </a:rPr>
              <a:t>dimensions</a:t>
            </a:r>
            <a:r>
              <a:rPr lang="en-US" sz="3200" dirty="0" smtClean="0"/>
              <a:t> of the </a:t>
            </a:r>
            <a:r>
              <a:rPr lang="en-US" sz="3200" dirty="0" smtClean="0">
                <a:solidFill>
                  <a:srgbClr val="00B0F0"/>
                </a:solidFill>
              </a:rPr>
              <a:t>vaulting table </a:t>
            </a:r>
            <a:r>
              <a:rPr lang="en-US" sz="3200" dirty="0" smtClean="0"/>
              <a:t>differ slightly between </a:t>
            </a:r>
            <a:r>
              <a:rPr lang="en-US" sz="3200" dirty="0" smtClean="0">
                <a:solidFill>
                  <a:srgbClr val="FF0000"/>
                </a:solidFill>
              </a:rPr>
              <a:t>men and women</a:t>
            </a:r>
            <a:r>
              <a:rPr lang="en-US" sz="3200" dirty="0" smtClean="0"/>
              <a:t>. </a:t>
            </a:r>
          </a:p>
          <a:p>
            <a:r>
              <a:rPr lang="en-US" sz="3200" dirty="0" smtClean="0"/>
              <a:t>The table is set at</a:t>
            </a:r>
            <a:r>
              <a:rPr lang="en-US" sz="3200" dirty="0" smtClean="0">
                <a:solidFill>
                  <a:srgbClr val="C00000"/>
                </a:solidFill>
              </a:rPr>
              <a:t> 125cm </a:t>
            </a:r>
            <a:r>
              <a:rPr lang="en-US" sz="3200" dirty="0" smtClean="0"/>
              <a:t>high for women and </a:t>
            </a:r>
            <a:r>
              <a:rPr lang="en-US" sz="3200" dirty="0" smtClean="0">
                <a:solidFill>
                  <a:srgbClr val="00B050"/>
                </a:solidFill>
              </a:rPr>
              <a:t>135cm</a:t>
            </a:r>
            <a:r>
              <a:rPr lang="en-US" sz="3200" dirty="0" smtClean="0"/>
              <a:t> high for men. For both men and women the </a:t>
            </a:r>
            <a:r>
              <a:rPr lang="en-US" sz="3200" dirty="0" smtClean="0">
                <a:solidFill>
                  <a:schemeClr val="accent6"/>
                </a:solidFill>
              </a:rPr>
              <a:t>table</a:t>
            </a:r>
            <a:r>
              <a:rPr lang="en-US" sz="3200" dirty="0" smtClean="0"/>
              <a:t> is </a:t>
            </a:r>
            <a:r>
              <a:rPr lang="en-US" sz="3200" dirty="0" smtClean="0">
                <a:solidFill>
                  <a:srgbClr val="FF0000"/>
                </a:solidFill>
              </a:rPr>
              <a:t>120</a:t>
            </a:r>
            <a:r>
              <a:rPr lang="en-US" sz="3200" dirty="0" smtClean="0"/>
              <a:t>cm long and </a:t>
            </a:r>
            <a:r>
              <a:rPr lang="en-US" sz="3200" dirty="0" smtClean="0">
                <a:solidFill>
                  <a:srgbClr val="FF0000"/>
                </a:solidFill>
              </a:rPr>
              <a:t>95</a:t>
            </a:r>
            <a:r>
              <a:rPr lang="en-US" sz="3200" dirty="0" smtClean="0"/>
              <a:t>cm wide. </a:t>
            </a:r>
          </a:p>
          <a:p>
            <a:r>
              <a:rPr lang="en-US" sz="3200" dirty="0" smtClean="0"/>
              <a:t>The top of the table must be completely cushioned with a surface that is </a:t>
            </a:r>
            <a:r>
              <a:rPr lang="en-US" sz="3200" dirty="0" smtClean="0">
                <a:solidFill>
                  <a:srgbClr val="0070C0"/>
                </a:solidFill>
              </a:rPr>
              <a:t>not slippery </a:t>
            </a:r>
            <a:r>
              <a:rPr lang="en-US" sz="3200" dirty="0" smtClean="0"/>
              <a:t>or </a:t>
            </a:r>
            <a:r>
              <a:rPr lang="en-US" sz="3200" dirty="0" smtClean="0">
                <a:solidFill>
                  <a:srgbClr val="0070C0"/>
                </a:solidFill>
              </a:rPr>
              <a:t>rough. </a:t>
            </a:r>
          </a:p>
          <a:p>
            <a:r>
              <a:rPr lang="en-US" sz="3200" dirty="0" smtClean="0"/>
              <a:t>The surface of the push-away area (the top of the table) must absorb shock so that the shoulders and wrists are protected.</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r>
              <a:rPr lang="en-US" sz="3200" dirty="0" smtClean="0"/>
              <a:t>The runway for the vaulting table may not exceed </a:t>
            </a:r>
            <a:r>
              <a:rPr lang="en-US" sz="3200" dirty="0" smtClean="0">
                <a:solidFill>
                  <a:srgbClr val="0070C0"/>
                </a:solidFill>
              </a:rPr>
              <a:t>25m in </a:t>
            </a:r>
            <a:r>
              <a:rPr lang="en-US" sz="3200" dirty="0" smtClean="0"/>
              <a:t>length. It is </a:t>
            </a:r>
            <a:r>
              <a:rPr lang="en-US" sz="3200" dirty="0" smtClean="0">
                <a:solidFill>
                  <a:srgbClr val="0070C0"/>
                </a:solidFill>
              </a:rPr>
              <a:t>100cm</a:t>
            </a:r>
            <a:r>
              <a:rPr lang="en-US" sz="3200" dirty="0" smtClean="0"/>
              <a:t> wide and no more than </a:t>
            </a:r>
            <a:r>
              <a:rPr lang="en-US" sz="3200" dirty="0" smtClean="0">
                <a:solidFill>
                  <a:srgbClr val="0070C0"/>
                </a:solidFill>
              </a:rPr>
              <a:t>2.5cm</a:t>
            </a:r>
            <a:r>
              <a:rPr lang="en-US" sz="3200" dirty="0" smtClean="0"/>
              <a:t> high. </a:t>
            </a:r>
          </a:p>
          <a:p>
            <a:r>
              <a:rPr lang="en-US" sz="3200" dirty="0" smtClean="0"/>
              <a:t>The start of the runway must be marked so the gymnast knows where to initiate her run.</a:t>
            </a:r>
          </a:p>
          <a:p>
            <a:r>
              <a:rPr lang="en-US" sz="3200" dirty="0" smtClean="0"/>
              <a:t>At the end of the runway there is a </a:t>
            </a:r>
            <a:r>
              <a:rPr lang="en-US" sz="3200" dirty="0" smtClean="0">
                <a:solidFill>
                  <a:srgbClr val="FF0000"/>
                </a:solidFill>
              </a:rPr>
              <a:t>vaulting/spring/</a:t>
            </a:r>
            <a:r>
              <a:rPr lang="en-US" sz="3200" dirty="0" smtClean="0"/>
              <a:t> board that helps propel the gymnasts onto the vault. </a:t>
            </a:r>
          </a:p>
          <a:p>
            <a:r>
              <a:rPr lang="en-US" sz="3200" dirty="0" smtClean="0">
                <a:solidFill>
                  <a:schemeClr val="accent6"/>
                </a:solidFill>
              </a:rPr>
              <a:t>The </a:t>
            </a:r>
            <a:r>
              <a:rPr lang="en-US" sz="3200" dirty="0" smtClean="0">
                <a:solidFill>
                  <a:srgbClr val="0070C0"/>
                </a:solidFill>
              </a:rPr>
              <a:t>board is 120cm</a:t>
            </a:r>
            <a:r>
              <a:rPr lang="en-US" sz="3200" dirty="0" smtClean="0"/>
              <a:t> long, 60cm wide and 20cm high. The </a:t>
            </a:r>
            <a:r>
              <a:rPr lang="en-US" sz="3200" dirty="0" smtClean="0">
                <a:solidFill>
                  <a:srgbClr val="00B0F0"/>
                </a:solidFill>
              </a:rPr>
              <a:t>landing mat </a:t>
            </a:r>
            <a:r>
              <a:rPr lang="en-US" sz="3200" dirty="0" smtClean="0"/>
              <a:t>behind the vault is </a:t>
            </a:r>
            <a:r>
              <a:rPr lang="en-US" sz="3200" dirty="0" smtClean="0">
                <a:solidFill>
                  <a:srgbClr val="FF0000"/>
                </a:solidFill>
              </a:rPr>
              <a:t>6m</a:t>
            </a:r>
            <a:r>
              <a:rPr lang="en-US" sz="3200" dirty="0" smtClean="0"/>
              <a:t> long and </a:t>
            </a:r>
            <a:r>
              <a:rPr lang="en-US" sz="3200" dirty="0" smtClean="0">
                <a:solidFill>
                  <a:srgbClr val="FF0000"/>
                </a:solidFill>
              </a:rPr>
              <a:t>2.5m</a:t>
            </a:r>
            <a:r>
              <a:rPr lang="en-US" sz="3200" dirty="0" smtClean="0"/>
              <a:t> wide.</a:t>
            </a:r>
          </a:p>
          <a:p>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pPr>
              <a:buNone/>
            </a:pPr>
            <a:r>
              <a:rPr lang="en-US" sz="3200" b="1" dirty="0" smtClean="0">
                <a:solidFill>
                  <a:schemeClr val="tx1"/>
                </a:solidFill>
                <a:effectLst>
                  <a:outerShdw blurRad="38100" dist="38100" dir="2700000" algn="tl">
                    <a:srgbClr val="000000">
                      <a:alpha val="43137"/>
                    </a:srgbClr>
                  </a:outerShdw>
                </a:effectLst>
              </a:rPr>
              <a:t>MAG</a:t>
            </a:r>
            <a:r>
              <a:rPr lang="en-US" sz="3200" b="1" dirty="0" smtClean="0">
                <a:solidFill>
                  <a:schemeClr val="tx1"/>
                </a:solidFill>
              </a:rPr>
              <a:t> - </a:t>
            </a:r>
            <a:r>
              <a:rPr lang="en-US" sz="3200" dirty="0" smtClean="0">
                <a:solidFill>
                  <a:schemeClr val="tx1"/>
                </a:solidFill>
              </a:rPr>
              <a:t>A successful vault begins with a </a:t>
            </a:r>
            <a:r>
              <a:rPr lang="en-US" sz="3200" dirty="0" smtClean="0">
                <a:solidFill>
                  <a:schemeClr val="tx1"/>
                </a:solidFill>
                <a:effectLst>
                  <a:outerShdw blurRad="38100" dist="38100" dir="2700000" algn="tl">
                    <a:srgbClr val="000000">
                      <a:alpha val="43137"/>
                    </a:srgbClr>
                  </a:outerShdw>
                </a:effectLst>
              </a:rPr>
              <a:t>strong, accelerated run</a:t>
            </a:r>
            <a:r>
              <a:rPr lang="en-US" sz="3200" dirty="0" smtClean="0">
                <a:solidFill>
                  <a:schemeClr val="tx1"/>
                </a:solidFill>
              </a:rPr>
              <a:t>. </a:t>
            </a:r>
          </a:p>
          <a:p>
            <a:pPr>
              <a:buFont typeface="Courier New" pitchFamily="49" charset="0"/>
              <a:buChar char="o"/>
            </a:pPr>
            <a:r>
              <a:rPr lang="en-US" sz="3200" dirty="0" smtClean="0">
                <a:solidFill>
                  <a:schemeClr val="tx1"/>
                </a:solidFill>
              </a:rPr>
              <a:t>best valuators </a:t>
            </a:r>
            <a:r>
              <a:rPr lang="en-US" sz="3200" dirty="0" smtClean="0">
                <a:solidFill>
                  <a:schemeClr val="tx1"/>
                </a:solidFill>
                <a:effectLst>
                  <a:outerShdw blurRad="38100" dist="38100" dir="2700000" algn="tl">
                    <a:srgbClr val="000000">
                      <a:alpha val="43137"/>
                    </a:srgbClr>
                  </a:outerShdw>
                </a:effectLst>
              </a:rPr>
              <a:t>explode off the board </a:t>
            </a:r>
            <a:r>
              <a:rPr lang="en-US" sz="3200" dirty="0" smtClean="0">
                <a:solidFill>
                  <a:schemeClr val="tx1"/>
                </a:solidFill>
              </a:rPr>
              <a:t>with tremendous quickness during the </a:t>
            </a:r>
            <a:r>
              <a:rPr lang="en-US" sz="3200" dirty="0" smtClean="0">
                <a:solidFill>
                  <a:schemeClr val="tx1"/>
                </a:solidFill>
                <a:effectLst>
                  <a:outerShdw blurRad="38100" dist="38100" dir="2700000" algn="tl">
                    <a:srgbClr val="000000">
                      <a:alpha val="43137"/>
                    </a:srgbClr>
                  </a:outerShdw>
                </a:effectLst>
              </a:rPr>
              <a:t>preflight phase</a:t>
            </a:r>
            <a:r>
              <a:rPr lang="en-US" sz="3200" dirty="0" smtClean="0">
                <a:solidFill>
                  <a:schemeClr val="tx1"/>
                </a:solidFill>
              </a:rPr>
              <a:t> of the vault. </a:t>
            </a:r>
          </a:p>
          <a:p>
            <a:pPr>
              <a:buFont typeface="Courier New" pitchFamily="49" charset="0"/>
              <a:buChar char="o"/>
            </a:pPr>
            <a:r>
              <a:rPr lang="en-US" sz="3200" dirty="0" smtClean="0">
                <a:solidFill>
                  <a:schemeClr val="tx1"/>
                </a:solidFill>
                <a:effectLst>
                  <a:outerShdw blurRad="38100" dist="38100" dir="2700000" algn="tl">
                    <a:srgbClr val="000000">
                      <a:alpha val="43137"/>
                    </a:srgbClr>
                  </a:outerShdw>
                </a:effectLst>
              </a:rPr>
              <a:t>when the gymnast pushes off </a:t>
            </a:r>
            <a:r>
              <a:rPr lang="en-US" sz="3200" dirty="0" smtClean="0">
                <a:solidFill>
                  <a:schemeClr val="tx1"/>
                </a:solidFill>
              </a:rPr>
              <a:t>the vault table (judges - looking for </a:t>
            </a:r>
            <a:r>
              <a:rPr lang="en-US" sz="3200" dirty="0" smtClean="0">
                <a:solidFill>
                  <a:schemeClr val="tx1"/>
                </a:solidFill>
                <a:effectLst>
                  <a:outerShdw blurRad="38100" dist="38100" dir="2700000" algn="tl">
                    <a:srgbClr val="000000">
                      <a:alpha val="43137"/>
                    </a:srgbClr>
                  </a:outerShdw>
                </a:effectLst>
              </a:rPr>
              <a:t>proper body position </a:t>
            </a:r>
            <a:r>
              <a:rPr lang="en-US" sz="3200" dirty="0" smtClean="0">
                <a:solidFill>
                  <a:schemeClr val="tx1"/>
                </a:solidFill>
              </a:rPr>
              <a:t>and an </a:t>
            </a:r>
            <a:r>
              <a:rPr lang="en-US" sz="3200" dirty="0" smtClean="0">
                <a:solidFill>
                  <a:schemeClr val="tx1"/>
                </a:solidFill>
                <a:effectLst>
                  <a:outerShdw blurRad="38100" dist="38100" dir="2700000" algn="tl">
                    <a:srgbClr val="000000">
                      <a:alpha val="43137"/>
                    </a:srgbClr>
                  </a:outerShdw>
                </a:effectLst>
              </a:rPr>
              <a:t>instantaneous repulsion</a:t>
            </a:r>
            <a:r>
              <a:rPr lang="en-US" sz="3200" dirty="0" smtClean="0">
                <a:solidFill>
                  <a:schemeClr val="tx1"/>
                </a:solidFill>
              </a:rPr>
              <a:t>. </a:t>
            </a:r>
          </a:p>
          <a:p>
            <a:pPr>
              <a:buFont typeface="Courier New" pitchFamily="49" charset="0"/>
              <a:buChar char="o"/>
            </a:pPr>
            <a:r>
              <a:rPr lang="en-US" sz="3200" dirty="0" smtClean="0">
                <a:solidFill>
                  <a:schemeClr val="tx1"/>
                </a:solidFill>
                <a:effectLst>
                  <a:outerShdw blurRad="38100" dist="38100" dir="2700000" algn="tl">
                    <a:srgbClr val="000000">
                      <a:alpha val="43137"/>
                    </a:srgbClr>
                  </a:outerShdw>
                </a:effectLst>
              </a:rPr>
              <a:t>height and distance traveled</a:t>
            </a:r>
            <a:r>
              <a:rPr lang="en-US" sz="3200" dirty="0" smtClean="0">
                <a:solidFill>
                  <a:schemeClr val="tx1"/>
                </a:solidFill>
              </a:rPr>
              <a:t>, as well as the </a:t>
            </a:r>
            <a:r>
              <a:rPr lang="en-US" sz="3200" dirty="0" smtClean="0">
                <a:solidFill>
                  <a:schemeClr val="tx1"/>
                </a:solidFill>
                <a:effectLst>
                  <a:outerShdw blurRad="38100" dist="38100" dir="2700000" algn="tl">
                    <a:srgbClr val="000000">
                      <a:alpha val="43137"/>
                    </a:srgbClr>
                  </a:outerShdw>
                </a:effectLst>
              </a:rPr>
              <a:t>number of flips and twists</a:t>
            </a:r>
            <a:r>
              <a:rPr lang="en-US" sz="3200" dirty="0" smtClean="0">
                <a:solidFill>
                  <a:schemeClr val="tx1"/>
                </a:solidFill>
              </a:rPr>
              <a:t>. </a:t>
            </a:r>
          </a:p>
          <a:p>
            <a:pPr>
              <a:buFont typeface="Courier New" pitchFamily="49" charset="0"/>
              <a:buChar char="o"/>
            </a:pPr>
            <a:r>
              <a:rPr lang="en-US" sz="3200" dirty="0" smtClean="0">
                <a:solidFill>
                  <a:schemeClr val="tx1"/>
                </a:solidFill>
              </a:rPr>
              <a:t>strive to </a:t>
            </a:r>
            <a:r>
              <a:rPr lang="en-US" sz="3200" dirty="0" smtClean="0">
                <a:solidFill>
                  <a:schemeClr val="tx1"/>
                </a:solidFill>
                <a:effectLst>
                  <a:outerShdw blurRad="38100" dist="38100" dir="2700000" algn="tl">
                    <a:srgbClr val="000000">
                      <a:alpha val="43137"/>
                    </a:srgbClr>
                  </a:outerShdw>
                </a:effectLst>
              </a:rPr>
              <a:t>“stick” their landings</a:t>
            </a:r>
            <a:r>
              <a:rPr lang="en-US" sz="3200" dirty="0" smtClean="0">
                <a:solidFill>
                  <a:schemeClr val="tx1"/>
                </a:solidFill>
              </a:rPr>
              <a:t> by taking </a:t>
            </a:r>
            <a:r>
              <a:rPr lang="en-US" sz="3200" dirty="0" smtClean="0">
                <a:solidFill>
                  <a:schemeClr val="tx1"/>
                </a:solidFill>
                <a:effectLst>
                  <a:outerShdw blurRad="38100" dist="38100" dir="2700000" algn="tl">
                    <a:srgbClr val="000000">
                      <a:alpha val="43137"/>
                    </a:srgbClr>
                  </a:outerShdw>
                </a:effectLst>
              </a:rPr>
              <a:t>no extra steps</a:t>
            </a:r>
            <a:r>
              <a:rPr lang="en-US" dirty="0" smtClean="0">
                <a:solidFill>
                  <a:schemeClr val="tx1"/>
                </a:solidFill>
              </a:rPr>
              <a: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00800"/>
          </a:xfrm>
        </p:spPr>
        <p:txBody>
          <a:bodyPr/>
          <a:lstStyle/>
          <a:p>
            <a:pPr>
              <a:buNone/>
            </a:pPr>
            <a:r>
              <a:rPr lang="en-US" sz="3200" b="1" dirty="0" smtClean="0">
                <a:effectLst>
                  <a:outerShdw blurRad="38100" dist="38100" dir="2700000" algn="tl">
                    <a:srgbClr val="000000">
                      <a:alpha val="43137"/>
                    </a:srgbClr>
                  </a:outerShdw>
                </a:effectLst>
              </a:rPr>
              <a:t>WAG </a:t>
            </a:r>
            <a:r>
              <a:rPr lang="en-US" sz="3200" b="1" dirty="0" smtClean="0"/>
              <a:t>- </a:t>
            </a:r>
            <a:r>
              <a:rPr lang="en-US" sz="3200" dirty="0" smtClean="0"/>
              <a:t>Official rule book giving the relevant value of each skill performed.</a:t>
            </a:r>
          </a:p>
          <a:p>
            <a:pPr>
              <a:buFont typeface="Courier New" pitchFamily="49" charset="0"/>
              <a:buChar char="o"/>
            </a:pPr>
            <a:r>
              <a:rPr lang="en-US" sz="3200" dirty="0" smtClean="0">
                <a:effectLst>
                  <a:outerShdw blurRad="38100" dist="38100" dir="2700000" algn="tl">
                    <a:srgbClr val="000000">
                      <a:alpha val="43137"/>
                    </a:srgbClr>
                  </a:outerShdw>
                </a:effectLst>
              </a:rPr>
              <a:t>Good vault </a:t>
            </a:r>
            <a:r>
              <a:rPr lang="en-US" sz="3200" dirty="0" smtClean="0"/>
              <a:t>- described as a </a:t>
            </a:r>
            <a:r>
              <a:rPr lang="en-US" sz="3200" dirty="0" smtClean="0">
                <a:effectLst>
                  <a:outerShdw blurRad="38100" dist="38100" dir="2700000" algn="tl">
                    <a:srgbClr val="000000">
                      <a:alpha val="43137"/>
                    </a:srgbClr>
                  </a:outerShdw>
                </a:effectLst>
              </a:rPr>
              <a:t>“big” vault. </a:t>
            </a:r>
          </a:p>
          <a:p>
            <a:r>
              <a:rPr lang="en-US" sz="3200" dirty="0" smtClean="0">
                <a:effectLst>
                  <a:outerShdw blurRad="38100" dist="38100" dir="2700000" algn="tl">
                    <a:srgbClr val="000000">
                      <a:alpha val="43137"/>
                    </a:srgbClr>
                  </a:outerShdw>
                </a:effectLst>
              </a:rPr>
              <a:t>height, the distance of travel, the overall acceleration </a:t>
            </a:r>
            <a:r>
              <a:rPr lang="en-US" sz="3200" dirty="0" smtClean="0"/>
              <a:t>into the vault and the sudden impact of a no-step, </a:t>
            </a:r>
            <a:r>
              <a:rPr lang="en-US" sz="3200" dirty="0" smtClean="0">
                <a:effectLst>
                  <a:outerShdw blurRad="38100" dist="38100" dir="2700000" algn="tl">
                    <a:srgbClr val="000000">
                      <a:alpha val="43137"/>
                    </a:srgbClr>
                  </a:outerShdw>
                </a:effectLst>
              </a:rPr>
              <a:t>“stuck” landing </a:t>
            </a:r>
            <a:r>
              <a:rPr lang="en-US" sz="3200" dirty="0" smtClean="0"/>
              <a:t>all create a good impression for the judges.</a:t>
            </a:r>
          </a:p>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Vaulting Table</a:t>
            </a:r>
          </a:p>
          <a:p>
            <a:r>
              <a:rPr lang="en-US" sz="3200" dirty="0" smtClean="0">
                <a:effectLst>
                  <a:outerShdw blurRad="38100" dist="38100" dir="2700000" algn="tl">
                    <a:srgbClr val="000000">
                      <a:alpha val="43137"/>
                    </a:srgbClr>
                  </a:outerShdw>
                </a:effectLst>
              </a:rPr>
              <a:t>Prior to 2001</a:t>
            </a:r>
            <a:r>
              <a:rPr lang="en-US" sz="3200" dirty="0" smtClean="0"/>
              <a:t>, the vault (also </a:t>
            </a:r>
            <a:r>
              <a:rPr lang="en-US" sz="3200" dirty="0" smtClean="0">
                <a:effectLst>
                  <a:outerShdw blurRad="38100" dist="38100" dir="2700000" algn="tl">
                    <a:srgbClr val="000000">
                      <a:alpha val="43137"/>
                    </a:srgbClr>
                  </a:outerShdw>
                </a:effectLst>
              </a:rPr>
              <a:t>known as the “horse”) </a:t>
            </a:r>
            <a:r>
              <a:rPr lang="en-US" sz="3200" dirty="0" smtClean="0"/>
              <a:t>was </a:t>
            </a:r>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r>
              <a:rPr lang="en-US" sz="3800" dirty="0" smtClean="0"/>
              <a:t>a cylindrical shaped apparatus</a:t>
            </a:r>
          </a:p>
          <a:p>
            <a:r>
              <a:rPr lang="en-US" sz="3800" dirty="0" smtClean="0"/>
              <a:t>placed </a:t>
            </a:r>
            <a:r>
              <a:rPr lang="en-US" sz="3800" dirty="0" smtClean="0">
                <a:effectLst>
                  <a:outerShdw blurRad="38100" dist="38100" dir="2700000" algn="tl">
                    <a:srgbClr val="000000">
                      <a:alpha val="43137"/>
                    </a:srgbClr>
                  </a:outerShdw>
                </a:effectLst>
              </a:rPr>
              <a:t>widthwise for women </a:t>
            </a:r>
            <a:r>
              <a:rPr lang="en-US" sz="3800" dirty="0" smtClean="0"/>
              <a:t>and </a:t>
            </a:r>
            <a:r>
              <a:rPr lang="en-US" sz="3800" dirty="0" smtClean="0">
                <a:effectLst>
                  <a:outerShdw blurRad="38100" dist="38100" dir="2700000" algn="tl">
                    <a:srgbClr val="000000">
                      <a:alpha val="43137"/>
                    </a:srgbClr>
                  </a:outerShdw>
                </a:effectLst>
              </a:rPr>
              <a:t>lengthwise for men</a:t>
            </a:r>
            <a:r>
              <a:rPr lang="en-US" sz="3800" dirty="0" smtClean="0"/>
              <a:t>.</a:t>
            </a:r>
          </a:p>
          <a:p>
            <a:r>
              <a:rPr lang="en-US" sz="3600" dirty="0" smtClean="0"/>
              <a:t>It looked similar to the </a:t>
            </a:r>
            <a:r>
              <a:rPr lang="en-US" sz="3600" dirty="0" smtClean="0">
                <a:solidFill>
                  <a:srgbClr val="FF0000"/>
                </a:solidFill>
                <a:effectLst>
                  <a:outerShdw blurRad="38100" dist="38100" dir="2700000" algn="tl">
                    <a:srgbClr val="000000">
                      <a:alpha val="43137"/>
                    </a:srgbClr>
                  </a:outerShdw>
                </a:effectLst>
              </a:rPr>
              <a:t>pommel horse </a:t>
            </a:r>
            <a:r>
              <a:rPr lang="en-US" sz="3600" dirty="0" smtClean="0">
                <a:effectLst>
                  <a:outerShdw blurRad="38100" dist="38100" dir="2700000" algn="tl">
                    <a:srgbClr val="000000">
                      <a:alpha val="43137"/>
                    </a:srgbClr>
                  </a:outerShdw>
                </a:effectLst>
              </a:rPr>
              <a:t>without </a:t>
            </a:r>
            <a:r>
              <a:rPr lang="en-US" sz="3600" dirty="0" smtClean="0">
                <a:solidFill>
                  <a:srgbClr val="FF0000"/>
                </a:solidFill>
                <a:effectLst>
                  <a:outerShdw blurRad="38100" dist="38100" dir="2700000" algn="tl">
                    <a:srgbClr val="000000">
                      <a:alpha val="43137"/>
                    </a:srgbClr>
                  </a:outerShdw>
                </a:effectLst>
              </a:rPr>
              <a:t>pommels</a:t>
            </a:r>
            <a:r>
              <a:rPr lang="en-US" sz="3600" dirty="0" smtClean="0">
                <a:solidFill>
                  <a:srgbClr val="FF0000"/>
                </a:solidFill>
              </a:rPr>
              <a:t>. </a:t>
            </a:r>
          </a:p>
          <a:p>
            <a:r>
              <a:rPr lang="en-US" sz="3600" dirty="0" smtClean="0"/>
              <a:t>Its </a:t>
            </a:r>
            <a:r>
              <a:rPr lang="en-US" sz="3600" dirty="0" smtClean="0">
                <a:effectLst>
                  <a:outerShdw blurRad="38100" dist="38100" dir="2700000" algn="tl">
                    <a:srgbClr val="000000">
                      <a:alpha val="43137"/>
                    </a:srgbClr>
                  </a:outerShdw>
                </a:effectLst>
              </a:rPr>
              <a:t>narrow width</a:t>
            </a:r>
            <a:r>
              <a:rPr lang="en-US" sz="3600" dirty="0" smtClean="0"/>
              <a:t> - made it </a:t>
            </a:r>
            <a:r>
              <a:rPr lang="en-US" sz="3600" dirty="0" smtClean="0">
                <a:effectLst>
                  <a:outerShdw blurRad="38100" dist="38100" dir="2700000" algn="tl">
                    <a:srgbClr val="000000">
                      <a:alpha val="43137"/>
                    </a:srgbClr>
                  </a:outerShdw>
                </a:effectLst>
              </a:rPr>
              <a:t>difficult to get a firm hand </a:t>
            </a:r>
            <a:r>
              <a:rPr lang="en-US" sz="3600" dirty="0" smtClean="0"/>
              <a:t>placement on the vault for gymnasts, both men and women</a:t>
            </a:r>
          </a:p>
          <a:p>
            <a:endParaRPr lang="en-US" sz="3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normAutofit/>
          </a:bodyPr>
          <a:lstStyle/>
          <a:p>
            <a:r>
              <a:rPr lang="en-US" sz="3200" dirty="0" smtClean="0">
                <a:solidFill>
                  <a:schemeClr val="tx1"/>
                </a:solidFill>
              </a:rPr>
              <a:t>Throughout </a:t>
            </a:r>
            <a:r>
              <a:rPr lang="en-US" sz="3200" dirty="0">
                <a:solidFill>
                  <a:schemeClr val="tx1"/>
                </a:solidFill>
              </a:rPr>
              <a:t>the</a:t>
            </a:r>
            <a:r>
              <a:rPr lang="en-US" sz="3200" dirty="0">
                <a:solidFill>
                  <a:schemeClr val="tx1"/>
                </a:solidFill>
                <a:effectLst>
                  <a:outerShdw blurRad="38100" dist="38100" dir="2700000" algn="tl">
                    <a:srgbClr val="000000">
                      <a:alpha val="43137"/>
                    </a:srgbClr>
                  </a:outerShdw>
                </a:effectLst>
              </a:rPr>
              <a:t> 1990’s </a:t>
            </a:r>
            <a:endParaRPr lang="en-US" sz="3200" dirty="0" smtClean="0">
              <a:solidFill>
                <a:schemeClr val="tx1"/>
              </a:solidFill>
              <a:effectLst>
                <a:outerShdw blurRad="38100" dist="38100" dir="2700000" algn="tl">
                  <a:srgbClr val="000000">
                    <a:alpha val="43137"/>
                  </a:srgbClr>
                </a:outerShdw>
              </a:effectLst>
            </a:endParaRPr>
          </a:p>
          <a:p>
            <a:r>
              <a:rPr lang="en-US" sz="3400" dirty="0" smtClean="0">
                <a:solidFill>
                  <a:schemeClr val="tx1"/>
                </a:solidFill>
              </a:rPr>
              <a:t>the </a:t>
            </a:r>
            <a:r>
              <a:rPr lang="en-US" sz="3400" dirty="0">
                <a:solidFill>
                  <a:schemeClr val="tx1"/>
                </a:solidFill>
              </a:rPr>
              <a:t>vault was blamed for many </a:t>
            </a:r>
            <a:r>
              <a:rPr lang="en-US" sz="3400" dirty="0">
                <a:solidFill>
                  <a:schemeClr val="tx1"/>
                </a:solidFill>
                <a:effectLst>
                  <a:outerShdw blurRad="38100" dist="38100" dir="2700000" algn="tl">
                    <a:srgbClr val="000000">
                      <a:alpha val="43137"/>
                    </a:srgbClr>
                  </a:outerShdw>
                </a:effectLst>
              </a:rPr>
              <a:t>serious </a:t>
            </a:r>
            <a:r>
              <a:rPr lang="en-US" sz="3400" dirty="0" smtClean="0">
                <a:solidFill>
                  <a:schemeClr val="tx1"/>
                </a:solidFill>
                <a:effectLst>
                  <a:outerShdw blurRad="38100" dist="38100" dir="2700000" algn="tl">
                    <a:srgbClr val="000000">
                      <a:alpha val="43137"/>
                    </a:srgbClr>
                  </a:outerShdw>
                </a:effectLst>
              </a:rPr>
              <a:t>accidents</a:t>
            </a:r>
          </a:p>
          <a:p>
            <a:r>
              <a:rPr lang="en-US" sz="3200" dirty="0" smtClean="0">
                <a:solidFill>
                  <a:schemeClr val="tx1"/>
                </a:solidFill>
              </a:rPr>
              <a:t>In </a:t>
            </a:r>
            <a:r>
              <a:rPr lang="en-US" sz="3200" dirty="0">
                <a:solidFill>
                  <a:schemeClr val="tx1"/>
                </a:solidFill>
              </a:rPr>
              <a:t>the </a:t>
            </a:r>
            <a:r>
              <a:rPr lang="en-US" sz="3200" dirty="0">
                <a:solidFill>
                  <a:srgbClr val="FF0000"/>
                </a:solidFill>
                <a:effectLst>
                  <a:outerShdw blurRad="38100" dist="38100" dir="2700000" algn="tl">
                    <a:srgbClr val="000000">
                      <a:alpha val="43137"/>
                    </a:srgbClr>
                  </a:outerShdw>
                </a:effectLst>
              </a:rPr>
              <a:t>2000</a:t>
            </a:r>
            <a:r>
              <a:rPr lang="en-US" sz="3200" dirty="0">
                <a:solidFill>
                  <a:schemeClr val="tx1"/>
                </a:solidFill>
                <a:effectLst>
                  <a:outerShdw blurRad="38100" dist="38100" dir="2700000" algn="tl">
                    <a:srgbClr val="000000">
                      <a:alpha val="43137"/>
                    </a:srgbClr>
                  </a:outerShdw>
                </a:effectLst>
              </a:rPr>
              <a:t> Olympics</a:t>
            </a:r>
            <a:r>
              <a:rPr lang="en-US" sz="3200" dirty="0">
                <a:solidFill>
                  <a:schemeClr val="tx1"/>
                </a:solidFill>
              </a:rPr>
              <a:t>, </a:t>
            </a:r>
            <a:endParaRPr lang="en-US" sz="3200" dirty="0" smtClean="0">
              <a:solidFill>
                <a:schemeClr val="tx1"/>
              </a:solidFill>
            </a:endParaRPr>
          </a:p>
          <a:p>
            <a:r>
              <a:rPr lang="en-US" sz="3400" dirty="0" smtClean="0">
                <a:solidFill>
                  <a:schemeClr val="tx1"/>
                </a:solidFill>
              </a:rPr>
              <a:t>the </a:t>
            </a:r>
            <a:r>
              <a:rPr lang="en-US" sz="3400" dirty="0">
                <a:solidFill>
                  <a:schemeClr val="tx1"/>
                </a:solidFill>
              </a:rPr>
              <a:t>horse </a:t>
            </a:r>
            <a:r>
              <a:rPr lang="en-US" sz="3400" dirty="0">
                <a:solidFill>
                  <a:schemeClr val="tx1"/>
                </a:solidFill>
                <a:effectLst>
                  <a:outerShdw blurRad="38100" dist="38100" dir="2700000" algn="tl">
                    <a:srgbClr val="000000">
                      <a:alpha val="43137"/>
                    </a:srgbClr>
                  </a:outerShdw>
                </a:effectLst>
              </a:rPr>
              <a:t>was positioned too </a:t>
            </a:r>
            <a:r>
              <a:rPr lang="en-US" sz="3400" dirty="0">
                <a:solidFill>
                  <a:srgbClr val="FF0000"/>
                </a:solidFill>
                <a:effectLst>
                  <a:outerShdw blurRad="38100" dist="38100" dir="2700000" algn="tl">
                    <a:srgbClr val="000000">
                      <a:alpha val="43137"/>
                    </a:srgbClr>
                  </a:outerShdw>
                </a:effectLst>
              </a:rPr>
              <a:t>low</a:t>
            </a:r>
            <a:r>
              <a:rPr lang="en-US" sz="3400" dirty="0">
                <a:solidFill>
                  <a:schemeClr val="tx1"/>
                </a:solidFill>
                <a:effectLst>
                  <a:outerShdw blurRad="38100" dist="38100" dir="2700000" algn="tl">
                    <a:srgbClr val="000000">
                      <a:alpha val="43137"/>
                    </a:srgbClr>
                  </a:outerShdw>
                </a:effectLst>
              </a:rPr>
              <a:t> </a:t>
            </a:r>
            <a:r>
              <a:rPr lang="en-US" sz="3400" dirty="0" smtClean="0">
                <a:solidFill>
                  <a:schemeClr val="tx1"/>
                </a:solidFill>
              </a:rPr>
              <a:t>and had </a:t>
            </a:r>
            <a:r>
              <a:rPr lang="en-US" sz="3400" dirty="0">
                <a:solidFill>
                  <a:schemeClr val="tx1"/>
                </a:solidFill>
              </a:rPr>
              <a:t>difficulty completing their tricks.</a:t>
            </a:r>
          </a:p>
          <a:p>
            <a:r>
              <a:rPr lang="en-US" sz="3200" dirty="0">
                <a:solidFill>
                  <a:schemeClr val="tx1"/>
                </a:solidFill>
              </a:rPr>
              <a:t>After the </a:t>
            </a:r>
            <a:r>
              <a:rPr lang="en-US" sz="3200" dirty="0">
                <a:solidFill>
                  <a:srgbClr val="FF0000"/>
                </a:solidFill>
                <a:effectLst>
                  <a:outerShdw blurRad="38100" dist="38100" dir="2700000" algn="tl">
                    <a:srgbClr val="000000">
                      <a:alpha val="43137"/>
                    </a:srgbClr>
                  </a:outerShdw>
                </a:effectLst>
              </a:rPr>
              <a:t>2000 </a:t>
            </a:r>
            <a:r>
              <a:rPr lang="en-US" sz="3200" dirty="0" smtClean="0">
                <a:solidFill>
                  <a:srgbClr val="FF0000"/>
                </a:solidFill>
                <a:effectLst>
                  <a:outerShdw blurRad="38100" dist="38100" dir="2700000" algn="tl">
                    <a:srgbClr val="000000">
                      <a:alpha val="43137"/>
                    </a:srgbClr>
                  </a:outerShdw>
                </a:effectLst>
              </a:rPr>
              <a:t>Olympics</a:t>
            </a:r>
            <a:r>
              <a:rPr lang="en-US" sz="3200" dirty="0" smtClean="0">
                <a:solidFill>
                  <a:srgbClr val="FF0000"/>
                </a:solidFill>
              </a:rPr>
              <a:t>, </a:t>
            </a:r>
          </a:p>
          <a:p>
            <a:r>
              <a:rPr lang="en-US" sz="3400" dirty="0" smtClean="0">
                <a:solidFill>
                  <a:schemeClr val="tx1"/>
                </a:solidFill>
              </a:rPr>
              <a:t>FIG </a:t>
            </a:r>
            <a:r>
              <a:rPr lang="en-US" sz="3400" dirty="0">
                <a:solidFill>
                  <a:schemeClr val="tx1"/>
                </a:solidFill>
              </a:rPr>
              <a:t>re-examined the safety of the apparatus and decided to switch to an alternate piece of equipment</a:t>
            </a:r>
            <a:r>
              <a:rPr lang="en-US" sz="3400" b="1" dirty="0">
                <a:solidFill>
                  <a:schemeClr val="tx1"/>
                </a:solidFill>
              </a:rPr>
              <a:t>: the vaulting table</a:t>
            </a:r>
            <a:r>
              <a:rPr lang="en-US" sz="3400" dirty="0">
                <a:solidFill>
                  <a:schemeClr val="tx1"/>
                </a:solidFill>
              </a:rPr>
              <a:t>.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66800" y="304800"/>
            <a:ext cx="5410200" cy="584775"/>
          </a:xfrm>
          <a:prstGeom prst="rect">
            <a:avLst/>
          </a:prstGeom>
        </p:spPr>
        <p:txBody>
          <a:bodyPr wrap="square">
            <a:spAutoFit/>
          </a:bodyPr>
          <a:lstStyle/>
          <a:p>
            <a:r>
              <a:rPr lang="en-CA" sz="2800" b="1" dirty="0" smtClean="0"/>
              <a:t>                </a:t>
            </a:r>
            <a:r>
              <a:rPr lang="en-CA" sz="3200" b="1" dirty="0" smtClean="0"/>
              <a:t> Vaulting</a:t>
            </a:r>
            <a:endParaRPr lang="en-US" sz="3200" dirty="0"/>
          </a:p>
        </p:txBody>
      </p:sp>
      <p:pic>
        <p:nvPicPr>
          <p:cNvPr id="9" name="Picture 8"/>
          <p:cNvPicPr>
            <a:picLocks noChangeAspect="1"/>
          </p:cNvPicPr>
          <p:nvPr/>
        </p:nvPicPr>
        <p:blipFill>
          <a:blip r:embed="rId2" cstate="print"/>
          <a:stretch>
            <a:fillRect/>
          </a:stretch>
        </p:blipFill>
        <p:spPr>
          <a:xfrm>
            <a:off x="838200" y="1219200"/>
            <a:ext cx="7620000" cy="502920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normAutofit/>
          </a:bodyPr>
          <a:lstStyle/>
          <a:p>
            <a:pPr marL="358775" indent="-358775" defTabSz="441325">
              <a:buNone/>
            </a:pPr>
            <a:r>
              <a:rPr lang="en-US" sz="2800" dirty="0" smtClean="0">
                <a:solidFill>
                  <a:schemeClr val="tx1"/>
                </a:solidFill>
              </a:rPr>
              <a:t>    Beginning with the take-off, the vault phases are evaluated:</a:t>
            </a:r>
          </a:p>
          <a:p>
            <a:pPr marL="903288">
              <a:buFont typeface="Courier New" pitchFamily="49" charset="0"/>
              <a:buChar char="o"/>
            </a:pPr>
            <a:r>
              <a:rPr lang="en-US" sz="2800" dirty="0" smtClean="0">
                <a:solidFill>
                  <a:schemeClr val="tx1"/>
                </a:solidFill>
                <a:effectLst>
                  <a:outerShdw blurRad="38100" dist="38100" dir="2700000" algn="tl">
                    <a:srgbClr val="000000">
                      <a:alpha val="43137"/>
                    </a:srgbClr>
                  </a:outerShdw>
                </a:effectLst>
              </a:rPr>
              <a:t>Pre-flight</a:t>
            </a:r>
            <a:r>
              <a:rPr lang="en-US" sz="2800" dirty="0" smtClean="0">
                <a:solidFill>
                  <a:schemeClr val="tx1"/>
                </a:solidFill>
              </a:rPr>
              <a:t> (1st flight)</a:t>
            </a:r>
          </a:p>
          <a:p>
            <a:pPr marL="903288">
              <a:buFont typeface="Courier New" pitchFamily="49" charset="0"/>
              <a:buChar char="o"/>
            </a:pPr>
            <a:r>
              <a:rPr lang="en-US" sz="2800" dirty="0" smtClean="0">
                <a:solidFill>
                  <a:schemeClr val="tx1"/>
                </a:solidFill>
                <a:effectLst>
                  <a:outerShdw blurRad="38100" dist="38100" dir="2700000" algn="tl">
                    <a:srgbClr val="000000">
                      <a:alpha val="43137"/>
                    </a:srgbClr>
                  </a:outerShdw>
                </a:effectLst>
              </a:rPr>
              <a:t>Repulsion</a:t>
            </a:r>
          </a:p>
          <a:p>
            <a:pPr marL="903288">
              <a:buFont typeface="Courier New" pitchFamily="49" charset="0"/>
              <a:buChar char="o"/>
            </a:pPr>
            <a:r>
              <a:rPr lang="en-US" sz="2800" dirty="0" smtClean="0">
                <a:solidFill>
                  <a:schemeClr val="tx1"/>
                </a:solidFill>
                <a:effectLst>
                  <a:outerShdw blurRad="38100" dist="38100" dir="2700000" algn="tl">
                    <a:srgbClr val="000000">
                      <a:alpha val="43137"/>
                    </a:srgbClr>
                  </a:outerShdw>
                </a:effectLst>
              </a:rPr>
              <a:t>Flight</a:t>
            </a:r>
            <a:r>
              <a:rPr lang="en-US" sz="2800" dirty="0" smtClean="0">
                <a:solidFill>
                  <a:schemeClr val="tx1"/>
                </a:solidFill>
              </a:rPr>
              <a:t> (2nd flight) and landing.</a:t>
            </a:r>
            <a:endParaRPr lang="en-US" sz="2800" dirty="0" smtClean="0">
              <a:solidFill>
                <a:schemeClr val="tx1"/>
              </a:solidFill>
              <a:effectLst>
                <a:outerShdw blurRad="38100" dist="38100" dir="2700000" algn="tl">
                  <a:srgbClr val="000000">
                    <a:alpha val="43137"/>
                  </a:srgbClr>
                </a:outerShdw>
              </a:effectLst>
            </a:endParaRPr>
          </a:p>
          <a:p>
            <a:pPr marL="725488" algn="ctr">
              <a:spcBef>
                <a:spcPct val="0"/>
              </a:spcBef>
              <a:buNone/>
            </a:pPr>
            <a:endParaRPr lang="en-US" sz="2800" b="1" dirty="0" smtClean="0">
              <a:solidFill>
                <a:schemeClr val="tx1"/>
              </a:solidFill>
            </a:endParaRPr>
          </a:p>
          <a:p>
            <a:pPr marL="725488" algn="ctr">
              <a:spcBef>
                <a:spcPct val="0"/>
              </a:spcBef>
              <a:buNone/>
            </a:pP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Vaulting Categories</a:t>
            </a:r>
          </a:p>
          <a:p>
            <a:pPr marL="725488" algn="ctr">
              <a:spcBef>
                <a:spcPct val="0"/>
              </a:spcBef>
              <a:buNone/>
            </a:pPr>
            <a:r>
              <a:rPr lang="en-US" sz="2800" dirty="0" smtClean="0">
                <a:solidFill>
                  <a:schemeClr val="tx1"/>
                </a:solidFill>
              </a:rPr>
              <a:t>The three most common types of vaults are </a:t>
            </a:r>
          </a:p>
          <a:p>
            <a:pPr algn="ctr">
              <a:buNone/>
            </a:pPr>
            <a:r>
              <a:rPr lang="en-US" sz="2800" dirty="0" smtClean="0"/>
              <a:t>                     </a:t>
            </a:r>
            <a:r>
              <a:rPr lang="en-US" sz="2800" b="1" dirty="0" smtClean="0">
                <a:ln w="18000">
                  <a:solidFill>
                    <a:schemeClr val="accent2">
                      <a:satMod val="140000"/>
                    </a:schemeClr>
                  </a:solidFill>
                  <a:prstDash val="solid"/>
                  <a:miter lim="800000"/>
                </a:ln>
                <a:solidFill>
                  <a:srgbClr val="00B0F0"/>
                </a:solidFill>
              </a:rPr>
              <a:t>1.The handspring vault (handspring),</a:t>
            </a:r>
          </a:p>
          <a:p>
            <a:pPr lvl="1" algn="ctr">
              <a:buNone/>
            </a:pPr>
            <a:r>
              <a:rPr lang="en-US" sz="2800" b="1" dirty="0" smtClean="0">
                <a:ln w="18000">
                  <a:solidFill>
                    <a:schemeClr val="accent2">
                      <a:satMod val="140000"/>
                    </a:schemeClr>
                  </a:solidFill>
                  <a:prstDash val="solid"/>
                  <a:miter lim="800000"/>
                </a:ln>
                <a:solidFill>
                  <a:srgbClr val="00B0F0"/>
                </a:solidFill>
              </a:rPr>
              <a:t>     2.Tsukahara (half twist), and</a:t>
            </a:r>
          </a:p>
          <a:p>
            <a:pPr lvl="1" algn="ctr">
              <a:buNone/>
            </a:pPr>
            <a:r>
              <a:rPr lang="en-US" sz="2800" b="1" dirty="0" smtClean="0">
                <a:ln w="18000">
                  <a:solidFill>
                    <a:schemeClr val="accent2">
                      <a:satMod val="140000"/>
                    </a:schemeClr>
                  </a:solidFill>
                  <a:prstDash val="solid"/>
                  <a:miter lim="800000"/>
                </a:ln>
                <a:solidFill>
                  <a:srgbClr val="00B0F0"/>
                </a:solidFill>
              </a:rPr>
              <a:t>3. Yurchenko (round off)</a:t>
            </a:r>
          </a:p>
          <a:p>
            <a:pPr marL="358775" lvl="1" algn="ctr">
              <a:buNone/>
            </a:pPr>
            <a:r>
              <a:rPr lang="en-US" sz="2800" b="1" dirty="0" smtClean="0">
                <a:solidFill>
                  <a:schemeClr val="tx1"/>
                </a:solidFill>
              </a:rPr>
              <a:t>Both tsukahara and yurchenko</a:t>
            </a:r>
            <a:r>
              <a:rPr lang="en-US" sz="2800" dirty="0" smtClean="0">
                <a:solidFill>
                  <a:schemeClr val="tx1"/>
                </a:solidFill>
              </a:rPr>
              <a:t> style vaults are </a:t>
            </a:r>
            <a:r>
              <a:rPr lang="en-US" sz="2800" dirty="0" smtClean="0">
                <a:solidFill>
                  <a:schemeClr val="tx1"/>
                </a:solidFill>
                <a:effectLst>
                  <a:outerShdw blurRad="38100" dist="38100" dir="2700000" algn="tl">
                    <a:srgbClr val="000000">
                      <a:alpha val="43137"/>
                    </a:srgbClr>
                  </a:outerShdw>
                </a:effectLst>
              </a:rPr>
              <a:t>named after the gymnasts that invented the moves.</a:t>
            </a:r>
          </a:p>
          <a:p>
            <a:endParaRPr lang="en-US" dirty="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686800" cy="6477000"/>
          </a:xfrm>
        </p:spPr>
        <p:txBody>
          <a:bodyPr>
            <a:normAutofit/>
          </a:bodyPr>
          <a:lstStyle/>
          <a:p>
            <a:pPr lvl="0"/>
            <a:r>
              <a:rPr lang="en-US" sz="3200" b="1" dirty="0" smtClean="0">
                <a:solidFill>
                  <a:srgbClr val="00B0F0"/>
                </a:solidFill>
              </a:rPr>
              <a:t>Handspring vaults</a:t>
            </a:r>
            <a:r>
              <a:rPr lang="en-US" sz="3200" dirty="0" smtClean="0"/>
              <a:t>: in this category, gymnasts run down the runway, jump onto the board with their feet and land on the vault with their hands. </a:t>
            </a:r>
          </a:p>
          <a:p>
            <a:pPr lvl="0"/>
            <a:r>
              <a:rPr lang="en-US" sz="3200" dirty="0" smtClean="0"/>
              <a:t>Once they push off from their hands, they are able to perform a wide range of </a:t>
            </a:r>
            <a:r>
              <a:rPr lang="en-US" sz="3200" dirty="0" smtClean="0">
                <a:solidFill>
                  <a:srgbClr val="FF0000"/>
                </a:solidFill>
              </a:rPr>
              <a:t>maneuvers</a:t>
            </a:r>
            <a:r>
              <a:rPr lang="en-US" sz="3200" dirty="0" smtClean="0"/>
              <a:t>, from a simple front handspring to a complex front handspring double tuck with a full twist.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553200"/>
          </a:xfrm>
        </p:spPr>
        <p:txBody>
          <a:bodyPr>
            <a:normAutofit/>
          </a:bodyPr>
          <a:lstStyle/>
          <a:p>
            <a:pPr>
              <a:buNone/>
            </a:pPr>
            <a:r>
              <a:rPr lang="en-US" b="1" dirty="0" smtClean="0">
                <a:solidFill>
                  <a:srgbClr val="7030A0"/>
                </a:solidFill>
              </a:rPr>
              <a:t>    </a:t>
            </a:r>
            <a:r>
              <a:rPr lang="en-US" sz="3600" b="1" dirty="0" smtClean="0">
                <a:solidFill>
                  <a:srgbClr val="7030A0"/>
                </a:solidFill>
              </a:rPr>
              <a:t>C</a:t>
            </a:r>
            <a:r>
              <a:rPr lang="en-US" sz="3600" dirty="0" smtClean="0">
                <a:solidFill>
                  <a:srgbClr val="7030A0"/>
                </a:solidFill>
              </a:rPr>
              <a:t>) </a:t>
            </a:r>
            <a:r>
              <a:rPr lang="en-US" sz="3600" b="1" dirty="0" smtClean="0">
                <a:solidFill>
                  <a:srgbClr val="7030A0"/>
                </a:solidFill>
              </a:rPr>
              <a:t>Personal Care</a:t>
            </a:r>
            <a:r>
              <a:rPr lang="en-US" dirty="0" smtClean="0"/>
              <a:t/>
            </a:r>
            <a:br>
              <a:rPr lang="en-US" dirty="0" smtClean="0"/>
            </a:br>
            <a:r>
              <a:rPr lang="en-US" sz="3200" dirty="0" err="1" smtClean="0">
                <a:solidFill>
                  <a:srgbClr val="00B050"/>
                </a:solidFill>
              </a:rPr>
              <a:t>i</a:t>
            </a:r>
            <a:r>
              <a:rPr lang="en-US" sz="3200" dirty="0" smtClean="0">
                <a:solidFill>
                  <a:srgbClr val="00B050"/>
                </a:solidFill>
              </a:rPr>
              <a:t>) </a:t>
            </a:r>
            <a:r>
              <a:rPr lang="en-US" sz="3200" dirty="0" smtClean="0"/>
              <a:t>Do not wear </a:t>
            </a:r>
            <a:r>
              <a:rPr lang="en-US" sz="3200" dirty="0" smtClean="0">
                <a:solidFill>
                  <a:srgbClr val="00B050"/>
                </a:solidFill>
              </a:rPr>
              <a:t>jewellery</a:t>
            </a:r>
            <a:r>
              <a:rPr lang="en-US" sz="3200" dirty="0" smtClean="0"/>
              <a:t> in the gymnasium</a:t>
            </a:r>
            <a:br>
              <a:rPr lang="en-US" sz="3200" dirty="0" smtClean="0"/>
            </a:br>
            <a:r>
              <a:rPr lang="en-US" sz="3200" dirty="0" smtClean="0">
                <a:solidFill>
                  <a:srgbClr val="00B050"/>
                </a:solidFill>
              </a:rPr>
              <a:t>ii) </a:t>
            </a:r>
            <a:r>
              <a:rPr lang="en-US" sz="3200" dirty="0" smtClean="0"/>
              <a:t>Do not wear </a:t>
            </a:r>
            <a:r>
              <a:rPr lang="en-US" sz="3200" dirty="0" smtClean="0">
                <a:solidFill>
                  <a:srgbClr val="00B050"/>
                </a:solidFill>
              </a:rPr>
              <a:t>loose</a:t>
            </a:r>
            <a:r>
              <a:rPr lang="en-US" sz="3200" dirty="0" smtClean="0"/>
              <a:t> baggy clothing or clothing    </a:t>
            </a:r>
          </a:p>
          <a:p>
            <a:pPr>
              <a:buNone/>
            </a:pPr>
            <a:r>
              <a:rPr lang="en-US" sz="3200" dirty="0" smtClean="0"/>
              <a:t>         which will restrict movement</a:t>
            </a:r>
          </a:p>
          <a:p>
            <a:pPr>
              <a:buNone/>
            </a:pPr>
            <a:r>
              <a:rPr lang="en-US" sz="3200" dirty="0" smtClean="0">
                <a:solidFill>
                  <a:srgbClr val="00B050"/>
                </a:solidFill>
              </a:rPr>
              <a:t>   iii</a:t>
            </a:r>
            <a:r>
              <a:rPr lang="en-US" sz="3200" dirty="0" smtClean="0"/>
              <a:t>) Always </a:t>
            </a:r>
            <a:r>
              <a:rPr lang="en-US" sz="3200" dirty="0" smtClean="0">
                <a:solidFill>
                  <a:srgbClr val="7030A0"/>
                </a:solidFill>
              </a:rPr>
              <a:t>warm</a:t>
            </a:r>
            <a:r>
              <a:rPr lang="en-US" sz="3200" dirty="0" smtClean="0"/>
              <a:t> up before performing </a:t>
            </a:r>
          </a:p>
          <a:p>
            <a:pPr>
              <a:buNone/>
            </a:pPr>
            <a:r>
              <a:rPr lang="en-US" sz="3200" dirty="0" smtClean="0"/>
              <a:t>           gymnastics exercises</a:t>
            </a:r>
            <a:br>
              <a:rPr lang="en-US" sz="3200" dirty="0" smtClean="0"/>
            </a:br>
            <a:r>
              <a:rPr lang="en-US" sz="3200" dirty="0" smtClean="0">
                <a:solidFill>
                  <a:srgbClr val="00B050"/>
                </a:solidFill>
              </a:rPr>
              <a:t>iv) </a:t>
            </a:r>
            <a:r>
              <a:rPr lang="en-US" sz="3200" dirty="0" smtClean="0"/>
              <a:t>Do not permit the gymnast to attempt exercises or skills for which they have not been prepared </a:t>
            </a:r>
            <a:r>
              <a:rPr lang="en-US" dirty="0" smtClean="0"/>
              <a:t/>
            </a:r>
            <a:br>
              <a:rPr lang="en-US" dirty="0" smtClean="0"/>
            </a:br>
            <a:endParaRPr lang="en-US" dirty="0" smtClean="0"/>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lstStyle/>
          <a:p>
            <a:pPr lvl="0"/>
            <a:r>
              <a:rPr lang="en-US" sz="3200" b="1" dirty="0" err="1" smtClean="0">
                <a:solidFill>
                  <a:srgbClr val="7030A0"/>
                </a:solidFill>
              </a:rPr>
              <a:t>Tsukahara</a:t>
            </a:r>
            <a:r>
              <a:rPr lang="en-US" sz="3200" dirty="0" smtClean="0">
                <a:solidFill>
                  <a:srgbClr val="7030A0"/>
                </a:solidFill>
              </a:rPr>
              <a:t>: </a:t>
            </a:r>
            <a:r>
              <a:rPr lang="en-US" sz="3200" dirty="0" smtClean="0"/>
              <a:t>in the </a:t>
            </a:r>
            <a:r>
              <a:rPr lang="en-US" sz="3200" dirty="0" err="1" smtClean="0"/>
              <a:t>tsukahara</a:t>
            </a:r>
            <a:r>
              <a:rPr lang="en-US" sz="3200" dirty="0" smtClean="0"/>
              <a:t>, like the front handspring, gymnasts set up by running down the runway and jumping onto the vaulting board with their feet. </a:t>
            </a:r>
          </a:p>
          <a:p>
            <a:r>
              <a:rPr lang="en-US" sz="3200" dirty="0" smtClean="0"/>
              <a:t>However, before their hands touch the table, the gymnasts perform a half-twist. Once they spring off the vault, they execute a series of somersaults (</a:t>
            </a:r>
            <a:r>
              <a:rPr lang="en-US" sz="3200" dirty="0" err="1" smtClean="0"/>
              <a:t>saltos</a:t>
            </a:r>
            <a:r>
              <a:rPr lang="en-US" sz="3200" dirty="0" smtClean="0"/>
              <a:t>) and twists. </a:t>
            </a:r>
          </a:p>
          <a:p>
            <a:r>
              <a:rPr lang="en-US" sz="3200" dirty="0" smtClean="0"/>
              <a:t>Generally, the more </a:t>
            </a:r>
            <a:r>
              <a:rPr lang="en-US" sz="3200" dirty="0" err="1" smtClean="0"/>
              <a:t>saltos</a:t>
            </a:r>
            <a:r>
              <a:rPr lang="en-US" sz="3200" dirty="0" smtClean="0"/>
              <a:t> and twists, the higher the score.</a:t>
            </a:r>
          </a:p>
          <a:p>
            <a:pPr lvl="0"/>
            <a:endParaRPr lang="en-US" sz="3200" dirty="0" smtClean="0"/>
          </a:p>
          <a:p>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763000" cy="6553200"/>
          </a:xfrm>
        </p:spPr>
        <p:txBody>
          <a:bodyPr>
            <a:normAutofit/>
          </a:bodyPr>
          <a:lstStyle/>
          <a:p>
            <a:r>
              <a:rPr lang="en-US" sz="3200" b="1" dirty="0" err="1" smtClean="0">
                <a:solidFill>
                  <a:srgbClr val="7030A0"/>
                </a:solidFill>
              </a:rPr>
              <a:t>Yurchenko</a:t>
            </a:r>
            <a:r>
              <a:rPr lang="en-US" sz="3200" dirty="0" smtClean="0">
                <a:solidFill>
                  <a:srgbClr val="7030A0"/>
                </a:solidFill>
              </a:rPr>
              <a:t>: </a:t>
            </a:r>
            <a:r>
              <a:rPr lang="en-US" sz="3200" dirty="0" smtClean="0"/>
              <a:t>during this vault, a gymnast will run down the runway, perform a round-off onto the vaulting </a:t>
            </a:r>
            <a:r>
              <a:rPr lang="en-US" sz="3200" dirty="0" smtClean="0">
                <a:solidFill>
                  <a:srgbClr val="FF0000"/>
                </a:solidFill>
              </a:rPr>
              <a:t>board</a:t>
            </a:r>
            <a:r>
              <a:rPr lang="en-US" sz="3200" dirty="0" smtClean="0"/>
              <a:t> (similar to a cartwheel, but faster and landing with two feet) and exit the board via a </a:t>
            </a:r>
            <a:r>
              <a:rPr lang="en-US" sz="3200" dirty="0" smtClean="0">
                <a:solidFill>
                  <a:srgbClr val="FF0000"/>
                </a:solidFill>
              </a:rPr>
              <a:t>back</a:t>
            </a:r>
            <a:r>
              <a:rPr lang="en-US" sz="3200" dirty="0" smtClean="0"/>
              <a:t> </a:t>
            </a:r>
            <a:r>
              <a:rPr lang="en-US" sz="3200" dirty="0" smtClean="0">
                <a:solidFill>
                  <a:srgbClr val="FF0000"/>
                </a:solidFill>
              </a:rPr>
              <a:t>handspring.</a:t>
            </a:r>
          </a:p>
          <a:p>
            <a:pPr lvl="0"/>
            <a:r>
              <a:rPr lang="en-US" sz="3200" dirty="0" smtClean="0"/>
              <a:t>They approach the table from this back handspring: hands land on the table and the gymnast pushes off with her arms. As with the other styles, multiple flips and twists are performed off the vault.</a:t>
            </a:r>
          </a:p>
          <a:p>
            <a:endParaRPr lang="en-US" sz="32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686800" cy="6400800"/>
          </a:xfrm>
        </p:spPr>
        <p:txBody>
          <a:bodyPr>
            <a:normAutofit/>
          </a:bodyPr>
          <a:lstStyle/>
          <a:p>
            <a:r>
              <a:rPr lang="en-US" sz="3200" b="1" dirty="0" smtClean="0">
                <a:solidFill>
                  <a:srgbClr val="00B0F0"/>
                </a:solidFill>
              </a:rPr>
              <a:t>Both tsukahara and yurchenko</a:t>
            </a:r>
            <a:r>
              <a:rPr lang="en-US" sz="3200" dirty="0" smtClean="0">
                <a:solidFill>
                  <a:srgbClr val="00B0F0"/>
                </a:solidFill>
              </a:rPr>
              <a:t> </a:t>
            </a:r>
            <a:r>
              <a:rPr lang="en-US" sz="3200" dirty="0" smtClean="0"/>
              <a:t>style vaults are named after the gymnasts that invented the moves</a:t>
            </a:r>
            <a:r>
              <a:rPr lang="en-US" sz="3200" dirty="0" smtClean="0">
                <a:solidFill>
                  <a:srgbClr val="0070C0"/>
                </a:solidFill>
              </a:rPr>
              <a:t>. </a:t>
            </a:r>
          </a:p>
          <a:p>
            <a:r>
              <a:rPr lang="en-US" sz="3200" dirty="0" err="1" smtClean="0">
                <a:solidFill>
                  <a:srgbClr val="0070C0"/>
                </a:solidFill>
              </a:rPr>
              <a:t>Mitsuo</a:t>
            </a:r>
            <a:r>
              <a:rPr lang="en-US" sz="3200" dirty="0" smtClean="0">
                <a:solidFill>
                  <a:srgbClr val="0070C0"/>
                </a:solidFill>
              </a:rPr>
              <a:t> tsukahara </a:t>
            </a:r>
            <a:r>
              <a:rPr lang="en-US" sz="3200" dirty="0" smtClean="0"/>
              <a:t>was a five time Olympic gold medalist from Japan, and </a:t>
            </a:r>
            <a:r>
              <a:rPr lang="en-US" sz="3200" dirty="0" smtClean="0">
                <a:solidFill>
                  <a:srgbClr val="FF0000"/>
                </a:solidFill>
              </a:rPr>
              <a:t>Natalia yurchenko </a:t>
            </a:r>
            <a:r>
              <a:rPr lang="en-US" sz="3200" dirty="0" smtClean="0"/>
              <a:t>was the 1983 world champion form the soviet union.</a:t>
            </a:r>
          </a:p>
          <a:p>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10600" cy="6477000"/>
          </a:xfrm>
        </p:spPr>
        <p:txBody>
          <a:bodyPr>
            <a:normAutofit/>
          </a:bodyPr>
          <a:lstStyle/>
          <a:p>
            <a:r>
              <a:rPr lang="en-US" b="1" dirty="0" smtClean="0">
                <a:solidFill>
                  <a:srgbClr val="0070C0"/>
                </a:solidFill>
              </a:rPr>
              <a:t>                     </a:t>
            </a:r>
            <a:r>
              <a:rPr lang="en-US" sz="3200" b="1" dirty="0" smtClean="0">
                <a:solidFill>
                  <a:srgbClr val="FF0000"/>
                </a:solidFill>
              </a:rPr>
              <a:t>What judges look for</a:t>
            </a:r>
            <a:endParaRPr lang="en-US" sz="3200" dirty="0" smtClean="0">
              <a:solidFill>
                <a:srgbClr val="FF0000"/>
              </a:solidFill>
            </a:endParaRPr>
          </a:p>
          <a:p>
            <a:r>
              <a:rPr lang="en-US" sz="3200" dirty="0" smtClean="0"/>
              <a:t>Although the vault only lasts a matter of seconds, it is of equal scoring value to every other event in competition.</a:t>
            </a:r>
          </a:p>
          <a:p>
            <a:r>
              <a:rPr lang="en-US" sz="3200" dirty="0" smtClean="0">
                <a:solidFill>
                  <a:srgbClr val="FF0000"/>
                </a:solidFill>
              </a:rPr>
              <a:t>In individual competition</a:t>
            </a:r>
            <a:r>
              <a:rPr lang="en-US" sz="3200" dirty="0" smtClean="0"/>
              <a:t>, athletes perform two vaults from one of the three different categories. </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86800" cy="6019800"/>
          </a:xfrm>
        </p:spPr>
        <p:txBody>
          <a:bodyPr/>
          <a:lstStyle/>
          <a:p>
            <a:r>
              <a:rPr lang="en-US" sz="2800" dirty="0" smtClean="0"/>
              <a:t>The two scores are then averaged. </a:t>
            </a:r>
          </a:p>
          <a:p>
            <a:r>
              <a:rPr lang="en-US" sz="2800" dirty="0" smtClean="0"/>
              <a:t>Usually elite gymnasts choose the </a:t>
            </a:r>
            <a:r>
              <a:rPr lang="en-US" sz="2800" dirty="0" smtClean="0">
                <a:solidFill>
                  <a:srgbClr val="00B0F0"/>
                </a:solidFill>
              </a:rPr>
              <a:t>highest degree of difficulty </a:t>
            </a:r>
            <a:r>
              <a:rPr lang="en-US" sz="2800" dirty="0" smtClean="0"/>
              <a:t>to increase their </a:t>
            </a:r>
            <a:r>
              <a:rPr lang="en-US" sz="2800" dirty="0" smtClean="0">
                <a:solidFill>
                  <a:srgbClr val="00B0F0"/>
                </a:solidFill>
              </a:rPr>
              <a:t>score</a:t>
            </a:r>
            <a:r>
              <a:rPr lang="en-US" sz="2800" dirty="0" smtClean="0"/>
              <a:t>, but difficulty alone will not always provide a high score, as the entire vault from start to finish is evaluated.</a:t>
            </a:r>
          </a:p>
          <a:p>
            <a:r>
              <a:rPr lang="en-US" sz="2800" dirty="0" smtClean="0"/>
              <a:t>There are five elements that judges look for in a vault:</a:t>
            </a:r>
          </a:p>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00800"/>
          </a:xfrm>
        </p:spPr>
        <p:txBody>
          <a:bodyPr>
            <a:normAutofit/>
          </a:bodyPr>
          <a:lstStyle/>
          <a:p>
            <a:r>
              <a:rPr lang="en-US" sz="3200" b="1" dirty="0" smtClean="0">
                <a:ln w="12700">
                  <a:solidFill>
                    <a:schemeClr val="tx2">
                      <a:satMod val="155000"/>
                    </a:schemeClr>
                  </a:solidFill>
                  <a:prstDash val="solid"/>
                </a:ln>
                <a:solidFill>
                  <a:srgbClr val="FF0000"/>
                </a:solidFill>
              </a:rPr>
              <a:t>There are five elements that judges look for in a vault:</a:t>
            </a:r>
          </a:p>
        </p:txBody>
      </p:sp>
      <p:sp>
        <p:nvSpPr>
          <p:cNvPr id="5" name="Rectangle 4"/>
          <p:cNvSpPr/>
          <p:nvPr/>
        </p:nvSpPr>
        <p:spPr>
          <a:xfrm>
            <a:off x="152400" y="1143000"/>
            <a:ext cx="8763000" cy="4832092"/>
          </a:xfrm>
          <a:prstGeom prst="rect">
            <a:avLst/>
          </a:prstGeom>
        </p:spPr>
        <p:txBody>
          <a:bodyPr wrap="square">
            <a:spAutoFit/>
          </a:bodyPr>
          <a:lstStyle/>
          <a:p>
            <a:pPr lvl="0">
              <a:buNone/>
            </a:pPr>
            <a:r>
              <a:rPr lang="en-US" sz="2800" b="1" dirty="0" smtClean="0">
                <a:effectLst>
                  <a:outerShdw blurRad="38100" dist="38100" dir="2700000" algn="tl">
                    <a:srgbClr val="000000">
                      <a:alpha val="43137"/>
                    </a:srgbClr>
                  </a:outerShdw>
                </a:effectLst>
              </a:rPr>
              <a:t>Run: </a:t>
            </a:r>
            <a:r>
              <a:rPr lang="en-US" sz="2800" dirty="0" smtClean="0"/>
              <a:t>the moment she stands at the back of the runway and solutes to the judges. </a:t>
            </a:r>
          </a:p>
          <a:p>
            <a:pPr lvl="0"/>
            <a:r>
              <a:rPr lang="en-US" sz="2800" dirty="0" smtClean="0"/>
              <a:t>The run is a fast acceleration down the runway that culminates with either a hurdle or a round-off onto the springboard. </a:t>
            </a:r>
          </a:p>
          <a:p>
            <a:r>
              <a:rPr lang="en-US" sz="2800" dirty="0" smtClean="0"/>
              <a:t>Gain as much speed as she can in the run in order to have momentum and power to perform  vault.</a:t>
            </a:r>
          </a:p>
          <a:p>
            <a:pPr marL="514350" lvl="0" indent="-514350">
              <a:buNone/>
            </a:pPr>
            <a:r>
              <a:rPr lang="en-US" sz="2800" b="1" dirty="0" smtClean="0">
                <a:effectLst>
                  <a:outerShdw blurRad="38100" dist="38100" dir="2700000" algn="tl">
                    <a:srgbClr val="000000">
                      <a:alpha val="43137"/>
                    </a:srgbClr>
                  </a:outerShdw>
                </a:effectLst>
              </a:rPr>
              <a:t>Springboard: </a:t>
            </a:r>
          </a:p>
          <a:p>
            <a:pPr marL="514350" indent="-514350"/>
            <a:r>
              <a:rPr lang="en-US" sz="2800" dirty="0" smtClean="0">
                <a:effectLst>
                  <a:outerShdw blurRad="38100" dist="38100" dir="2700000" algn="tl">
                    <a:srgbClr val="000000">
                      <a:alpha val="43137"/>
                    </a:srgbClr>
                  </a:outerShdw>
                </a:effectLst>
              </a:rPr>
              <a:t>Tight body positioning in the air, </a:t>
            </a:r>
            <a:r>
              <a:rPr lang="en-US" sz="2800" dirty="0" smtClean="0"/>
              <a:t>legs &amp; arms straight &amp; toes pointed This </a:t>
            </a:r>
            <a:r>
              <a:rPr lang="en-US" sz="2800" dirty="0" smtClean="0">
                <a:effectLst>
                  <a:outerShdw blurRad="38100" dist="38100" dir="2700000" algn="tl">
                    <a:srgbClr val="000000">
                      <a:alpha val="43137"/>
                    </a:srgbClr>
                  </a:outerShdw>
                </a:effectLst>
              </a:rPr>
              <a:t>shows that the gymnast is in control of</a:t>
            </a:r>
            <a:r>
              <a:rPr lang="en-US" sz="2800" dirty="0" smtClean="0"/>
              <a:t> the vault.</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lstStyle/>
          <a:p>
            <a:pPr marL="514350" indent="-514350">
              <a:buNone/>
            </a:pPr>
            <a:r>
              <a:rPr lang="en-US" sz="3200" b="1" dirty="0" smtClean="0">
                <a:effectLst>
                  <a:outerShdw blurRad="38100" dist="38100" dir="2700000" algn="tl">
                    <a:srgbClr val="000000">
                      <a:alpha val="43137"/>
                    </a:srgbClr>
                  </a:outerShdw>
                </a:effectLst>
              </a:rPr>
              <a:t>Table: </a:t>
            </a:r>
            <a:r>
              <a:rPr lang="en-US" sz="3200" dirty="0" smtClean="0"/>
              <a:t>The strength should come from their momentum, a solid shoulder push, and good tight form.</a:t>
            </a:r>
          </a:p>
          <a:p>
            <a:pPr marL="514350" lvl="0" indent="-514350">
              <a:buNone/>
            </a:pPr>
            <a:r>
              <a:rPr lang="en-US" sz="3200" b="1" dirty="0" smtClean="0">
                <a:effectLst>
                  <a:outerShdw blurRad="38100" dist="38100" dir="2700000" algn="tl">
                    <a:srgbClr val="000000">
                      <a:alpha val="43137"/>
                    </a:srgbClr>
                  </a:outerShdw>
                </a:effectLst>
              </a:rPr>
              <a:t> Flight:  </a:t>
            </a:r>
            <a:r>
              <a:rPr lang="en-US" sz="3200" dirty="0" smtClean="0">
                <a:effectLst>
                  <a:outerShdw blurRad="38100" dist="38100" dir="2700000" algn="tl">
                    <a:srgbClr val="000000">
                      <a:alpha val="43137"/>
                    </a:srgbClr>
                  </a:outerShdw>
                </a:effectLst>
              </a:rPr>
              <a:t>“exit from the table”</a:t>
            </a:r>
            <a:r>
              <a:rPr lang="en-US" sz="3200" dirty="0" smtClean="0"/>
              <a:t>, where flips and twists are performed in the air. </a:t>
            </a:r>
          </a:p>
          <a:p>
            <a:pPr marL="514350" lvl="0" indent="-514350"/>
            <a:r>
              <a:rPr lang="en-US" sz="3200" dirty="0" smtClean="0"/>
              <a:t>Judges look for the correct position (</a:t>
            </a:r>
            <a:r>
              <a:rPr lang="en-US" sz="3200" dirty="0" smtClean="0">
                <a:solidFill>
                  <a:srgbClr val="FF0000"/>
                </a:solidFill>
              </a:rPr>
              <a:t>tuck, pike, or layout</a:t>
            </a:r>
            <a:r>
              <a:rPr lang="en-US" sz="3200" dirty="0" smtClean="0"/>
              <a:t>), good tight form with toes pointed, and control of the movement, </a:t>
            </a:r>
          </a:p>
          <a:p>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763000" cy="6324600"/>
          </a:xfrm>
        </p:spPr>
        <p:txBody>
          <a:bodyPr>
            <a:normAutofit/>
          </a:bodyPr>
          <a:lstStyle/>
          <a:p>
            <a:pPr marL="514350" lvl="0" indent="-514350"/>
            <a:r>
              <a:rPr lang="en-US" sz="3200" dirty="0" smtClean="0">
                <a:solidFill>
                  <a:schemeClr val="tx1"/>
                </a:solidFill>
              </a:rPr>
              <a:t>good height off the table with the gymnasts landing a good distance away from the vault.</a:t>
            </a:r>
          </a:p>
          <a:p>
            <a:pPr marL="514350" indent="-514350">
              <a:buNone/>
            </a:pPr>
            <a:r>
              <a:rPr lang="en-US" sz="3200" b="1" dirty="0" smtClean="0">
                <a:solidFill>
                  <a:schemeClr val="tx1"/>
                </a:solidFill>
                <a:effectLst>
                  <a:outerShdw blurRad="38100" dist="38100" dir="2700000" algn="tl">
                    <a:srgbClr val="000000">
                      <a:alpha val="43137"/>
                    </a:srgbClr>
                  </a:outerShdw>
                </a:effectLst>
              </a:rPr>
              <a:t>     Landing: </a:t>
            </a:r>
            <a:r>
              <a:rPr lang="en-US" sz="3200" dirty="0" smtClean="0">
                <a:solidFill>
                  <a:schemeClr val="tx1"/>
                </a:solidFill>
                <a:effectLst>
                  <a:outerShdw blurRad="38100" dist="38100" dir="2700000" algn="tl">
                    <a:srgbClr val="000000">
                      <a:alpha val="43137"/>
                    </a:srgbClr>
                  </a:outerShdw>
                </a:effectLst>
              </a:rPr>
              <a:t>must stick their landing – </a:t>
            </a:r>
          </a:p>
          <a:p>
            <a:pPr marL="514350" indent="-514350"/>
            <a:r>
              <a:rPr lang="en-US" sz="3200" dirty="0" smtClean="0">
                <a:solidFill>
                  <a:schemeClr val="tx1"/>
                </a:solidFill>
              </a:rPr>
              <a:t>no movement of the feet, once they touch the mat.</a:t>
            </a:r>
          </a:p>
          <a:p>
            <a:pPr marL="514350" indent="-514350"/>
            <a:r>
              <a:rPr lang="en-US" sz="3200" dirty="0" smtClean="0">
                <a:solidFill>
                  <a:schemeClr val="tx1"/>
                </a:solidFill>
              </a:rPr>
              <a:t>The gymnast must also land within a designated boundary from the table</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sp>
        <p:nvSpPr>
          <p:cNvPr id="3" name="Content Placeholder 2"/>
          <p:cNvSpPr>
            <a:spLocks noGrp="1"/>
          </p:cNvSpPr>
          <p:nvPr>
            <p:ph idx="1"/>
          </p:nvPr>
        </p:nvSpPr>
        <p:spPr/>
        <p:txBody>
          <a:bodyPr/>
          <a:lstStyle/>
          <a:p>
            <a:endParaRPr lang="en-US"/>
          </a:p>
        </p:txBody>
      </p:sp>
      <p:pic>
        <p:nvPicPr>
          <p:cNvPr id="4" name="fancybox-img" descr="http://gymnastics.isport.com/Image.ashx?rs=800x600&amp;dir=Images%5C%5CGuide&amp;File=Img_Popup_12043201242011105146.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3962400" y="1752600"/>
            <a:ext cx="1828800" cy="369332"/>
          </a:xfrm>
          <a:prstGeom prst="rect">
            <a:avLst/>
          </a:prstGeom>
        </p:spPr>
        <p:txBody>
          <a:bodyPr wrap="square">
            <a:spAutoFit/>
          </a:bodyPr>
          <a:lstStyle/>
          <a:p>
            <a:r>
              <a:rPr lang="en-US" dirty="0" smtClean="0">
                <a:latin typeface="Nyala" pitchFamily="2" charset="0"/>
              </a:rPr>
              <a:t>semi-oval shape</a:t>
            </a:r>
            <a:endParaRPr lang="en-US" dirty="0"/>
          </a:p>
        </p:txBody>
      </p:sp>
      <p:sp>
        <p:nvSpPr>
          <p:cNvPr id="7" name="Rectangle 6"/>
          <p:cNvSpPr/>
          <p:nvPr/>
        </p:nvSpPr>
        <p:spPr>
          <a:xfrm>
            <a:off x="3442524" y="3593068"/>
            <a:ext cx="2258952" cy="369332"/>
          </a:xfrm>
          <a:prstGeom prst="rect">
            <a:avLst/>
          </a:prstGeom>
        </p:spPr>
        <p:txBody>
          <a:bodyPr wrap="none">
            <a:spAutoFit/>
          </a:bodyPr>
          <a:lstStyle/>
          <a:p>
            <a:r>
              <a:rPr lang="en-US" dirty="0" smtClean="0">
                <a:latin typeface="Nyala" pitchFamily="2" charset="0"/>
              </a:rPr>
              <a:t>two handles (pommels) </a:t>
            </a:r>
            <a:endParaRPr lang="en-US" dirty="0"/>
          </a:p>
        </p:txBody>
      </p:sp>
      <p:sp>
        <p:nvSpPr>
          <p:cNvPr id="8" name="Rectangle 7"/>
          <p:cNvSpPr/>
          <p:nvPr/>
        </p:nvSpPr>
        <p:spPr>
          <a:xfrm>
            <a:off x="0" y="4343400"/>
            <a:ext cx="3962400" cy="369332"/>
          </a:xfrm>
          <a:prstGeom prst="rect">
            <a:avLst/>
          </a:prstGeom>
        </p:spPr>
        <p:txBody>
          <a:bodyPr wrap="square">
            <a:spAutoFit/>
          </a:bodyPr>
          <a:lstStyle/>
          <a:p>
            <a:r>
              <a:rPr lang="en-US" dirty="0" smtClean="0">
                <a:latin typeface="Nyala" pitchFamily="2" charset="0"/>
              </a:rPr>
              <a:t>corners - are all rounded, (circular profile)</a:t>
            </a:r>
          </a:p>
        </p:txBody>
      </p:sp>
      <p:sp>
        <p:nvSpPr>
          <p:cNvPr id="10" name="Rectangle 9"/>
          <p:cNvSpPr/>
          <p:nvPr/>
        </p:nvSpPr>
        <p:spPr>
          <a:xfrm>
            <a:off x="2209800" y="2895600"/>
            <a:ext cx="4496744" cy="369332"/>
          </a:xfrm>
          <a:prstGeom prst="rect">
            <a:avLst/>
          </a:prstGeom>
        </p:spPr>
        <p:txBody>
          <a:bodyPr wrap="none">
            <a:spAutoFit/>
          </a:bodyPr>
          <a:lstStyle/>
          <a:p>
            <a:r>
              <a:rPr lang="en-US" dirty="0" smtClean="0">
                <a:latin typeface="Nyala" pitchFamily="2" charset="0"/>
              </a:rPr>
              <a:t>bottom of the horse is 155cm long and 30cm wide</a:t>
            </a:r>
            <a:endParaRPr lang="en-US" dirty="0"/>
          </a:p>
        </p:txBody>
      </p:sp>
      <p:sp>
        <p:nvSpPr>
          <p:cNvPr id="11" name="Rectangle 10"/>
          <p:cNvSpPr/>
          <p:nvPr/>
        </p:nvSpPr>
        <p:spPr>
          <a:xfrm>
            <a:off x="228600" y="1676400"/>
            <a:ext cx="2196435" cy="369332"/>
          </a:xfrm>
          <a:prstGeom prst="rect">
            <a:avLst/>
          </a:prstGeom>
        </p:spPr>
        <p:txBody>
          <a:bodyPr wrap="none">
            <a:spAutoFit/>
          </a:bodyPr>
          <a:lstStyle/>
          <a:p>
            <a:r>
              <a:rPr lang="en-US" dirty="0" smtClean="0">
                <a:latin typeface="Nyala" pitchFamily="2" charset="0"/>
              </a:rPr>
              <a:t>apart from one another</a:t>
            </a:r>
            <a:endParaRPr lang="en-US" dirty="0"/>
          </a:p>
        </p:txBody>
      </p:sp>
      <p:sp>
        <p:nvSpPr>
          <p:cNvPr id="12" name="Rectangle 11"/>
          <p:cNvSpPr/>
          <p:nvPr/>
        </p:nvSpPr>
        <p:spPr>
          <a:xfrm>
            <a:off x="740440" y="2819400"/>
            <a:ext cx="554960" cy="369332"/>
          </a:xfrm>
          <a:prstGeom prst="rect">
            <a:avLst/>
          </a:prstGeom>
        </p:spPr>
        <p:txBody>
          <a:bodyPr wrap="none">
            <a:spAutoFit/>
          </a:bodyPr>
          <a:lstStyle/>
          <a:p>
            <a:r>
              <a:rPr lang="en-US" dirty="0" smtClean="0">
                <a:latin typeface="Nyala" pitchFamily="2" charset="0"/>
              </a:rPr>
              <a:t>high</a:t>
            </a:r>
            <a:endParaRPr lang="en-US" dirty="0"/>
          </a:p>
        </p:txBody>
      </p:sp>
      <p:sp>
        <p:nvSpPr>
          <p:cNvPr id="13" name="Rectangle 12"/>
          <p:cNvSpPr/>
          <p:nvPr/>
        </p:nvSpPr>
        <p:spPr>
          <a:xfrm>
            <a:off x="7086600" y="1066800"/>
            <a:ext cx="579005" cy="369332"/>
          </a:xfrm>
          <a:prstGeom prst="rect">
            <a:avLst/>
          </a:prstGeom>
        </p:spPr>
        <p:txBody>
          <a:bodyPr wrap="none">
            <a:spAutoFit/>
          </a:bodyPr>
          <a:lstStyle/>
          <a:p>
            <a:r>
              <a:rPr lang="en-US" dirty="0" smtClean="0">
                <a:latin typeface="Nyala" pitchFamily="2" charset="0"/>
              </a:rPr>
              <a:t>wide</a:t>
            </a:r>
            <a:endParaRPr lang="en-US" dirty="0"/>
          </a:p>
        </p:txBody>
      </p:sp>
      <p:sp>
        <p:nvSpPr>
          <p:cNvPr id="14" name="Rectangle 13"/>
          <p:cNvSpPr/>
          <p:nvPr/>
        </p:nvSpPr>
        <p:spPr>
          <a:xfrm>
            <a:off x="2667000" y="990600"/>
            <a:ext cx="548548" cy="369332"/>
          </a:xfrm>
          <a:prstGeom prst="rect">
            <a:avLst/>
          </a:prstGeom>
        </p:spPr>
        <p:txBody>
          <a:bodyPr wrap="none">
            <a:spAutoFit/>
          </a:bodyPr>
          <a:lstStyle/>
          <a:p>
            <a:r>
              <a:rPr lang="en-US" dirty="0" smtClean="0">
                <a:latin typeface="Nyala" pitchFamily="2" charset="0"/>
              </a:rPr>
              <a:t>long</a:t>
            </a:r>
            <a:endParaRPr lang="en-US" dirty="0"/>
          </a:p>
        </p:txBody>
      </p:sp>
      <p:sp>
        <p:nvSpPr>
          <p:cNvPr id="15" name="Rectangle 14"/>
          <p:cNvSpPr/>
          <p:nvPr/>
        </p:nvSpPr>
        <p:spPr>
          <a:xfrm>
            <a:off x="7696200" y="1905000"/>
            <a:ext cx="554960" cy="369332"/>
          </a:xfrm>
          <a:prstGeom prst="rect">
            <a:avLst/>
          </a:prstGeom>
        </p:spPr>
        <p:txBody>
          <a:bodyPr wrap="none">
            <a:spAutoFit/>
          </a:bodyPr>
          <a:lstStyle/>
          <a:p>
            <a:r>
              <a:rPr lang="en-US" dirty="0" smtClean="0">
                <a:latin typeface="Nyala" pitchFamily="2" charset="0"/>
              </a:rPr>
              <a:t>high</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10600" cy="6400800"/>
          </a:xfrm>
        </p:spPr>
        <p:txBody>
          <a:bodyPr>
            <a:normAutofit/>
          </a:bodyPr>
          <a:lstStyle/>
          <a:p>
            <a:pPr lvl="0"/>
            <a:r>
              <a:rPr lang="en-US" sz="2800" dirty="0" smtClean="0"/>
              <a:t>The </a:t>
            </a:r>
            <a:r>
              <a:rPr lang="en-US" sz="2800" b="1" dirty="0" smtClean="0"/>
              <a:t>pommel horse </a:t>
            </a:r>
            <a:r>
              <a:rPr lang="en-US" sz="2800" dirty="0" smtClean="0"/>
              <a:t>is a semi-oval shaped apparatus with two handles (pommels) on the top. The edges and corners of the horse are all rounded, giving it a circular profile.</a:t>
            </a:r>
          </a:p>
          <a:p>
            <a:pPr lvl="0"/>
            <a:r>
              <a:rPr lang="en-US" sz="2800" dirty="0" smtClean="0"/>
              <a:t>The top of the horse is </a:t>
            </a:r>
            <a:r>
              <a:rPr lang="en-US" sz="2800" dirty="0" smtClean="0">
                <a:solidFill>
                  <a:srgbClr val="0070C0"/>
                </a:solidFill>
              </a:rPr>
              <a:t>160cm </a:t>
            </a:r>
            <a:r>
              <a:rPr lang="en-US" sz="2800" dirty="0" smtClean="0"/>
              <a:t>long and 35cm wide. The bottom of the horse is </a:t>
            </a:r>
            <a:r>
              <a:rPr lang="en-US" sz="2800" dirty="0" smtClean="0">
                <a:solidFill>
                  <a:srgbClr val="FF0000"/>
                </a:solidFill>
              </a:rPr>
              <a:t>155cm l</a:t>
            </a:r>
            <a:r>
              <a:rPr lang="en-US" sz="2800" dirty="0" smtClean="0"/>
              <a:t>ong and 30cm wide. When measured from the floor, the horse is </a:t>
            </a:r>
            <a:r>
              <a:rPr lang="en-US" sz="2800" dirty="0" smtClean="0">
                <a:solidFill>
                  <a:srgbClr val="0070C0"/>
                </a:solidFill>
              </a:rPr>
              <a:t>115cm</a:t>
            </a:r>
            <a:r>
              <a:rPr lang="en-US" sz="2800" dirty="0" smtClean="0"/>
              <a:t> high.</a:t>
            </a:r>
          </a:p>
          <a:p>
            <a:pPr lvl="0"/>
            <a:r>
              <a:rPr lang="en-US" sz="2800" dirty="0" smtClean="0"/>
              <a:t>The pommels are 12cm high from the top of the horse and are placed </a:t>
            </a:r>
            <a:r>
              <a:rPr lang="en-US" sz="2800" dirty="0" smtClean="0">
                <a:solidFill>
                  <a:srgbClr val="00B0F0"/>
                </a:solidFill>
              </a:rPr>
              <a:t>40 to 45cm </a:t>
            </a:r>
            <a:r>
              <a:rPr lang="en-US" sz="2800" dirty="0" smtClean="0"/>
              <a:t>apart from one another.</a:t>
            </a:r>
          </a:p>
          <a:p>
            <a:pPr lvl="0"/>
            <a:r>
              <a:rPr lang="en-US" sz="2800" dirty="0" smtClean="0"/>
              <a:t>The landing mat underneath the horse is </a:t>
            </a:r>
            <a:r>
              <a:rPr lang="en-US" sz="2800" dirty="0" smtClean="0">
                <a:solidFill>
                  <a:srgbClr val="FF0000"/>
                </a:solidFill>
              </a:rPr>
              <a:t>4 </a:t>
            </a:r>
            <a:r>
              <a:rPr lang="en-US" sz="2800" dirty="0" smtClean="0"/>
              <a:t>meters long by</a:t>
            </a:r>
            <a:r>
              <a:rPr lang="en-US" sz="2800" dirty="0" smtClean="0">
                <a:solidFill>
                  <a:srgbClr val="FF0000"/>
                </a:solidFill>
              </a:rPr>
              <a:t> 4 </a:t>
            </a:r>
            <a:r>
              <a:rPr lang="en-US" sz="2800" dirty="0" smtClean="0"/>
              <a:t>meters wide.</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normAutofit/>
          </a:bodyPr>
          <a:lstStyle/>
          <a:p>
            <a:r>
              <a:rPr lang="en-US" sz="3200" dirty="0" smtClean="0"/>
              <a:t>v) Do not attempt to perform </a:t>
            </a:r>
            <a:r>
              <a:rPr lang="en-US" sz="3200" dirty="0" smtClean="0">
                <a:solidFill>
                  <a:srgbClr val="00B050"/>
                </a:solidFill>
              </a:rPr>
              <a:t>gymnastics’ skills </a:t>
            </a:r>
            <a:r>
              <a:rPr lang="en-US" sz="3200" dirty="0" smtClean="0"/>
              <a:t>when the body is fatigued</a:t>
            </a:r>
            <a:br>
              <a:rPr lang="en-US" sz="3200" dirty="0" smtClean="0"/>
            </a:br>
            <a:r>
              <a:rPr lang="en-US" sz="3200" dirty="0" smtClean="0"/>
              <a:t>vi) Ensure that the gymnast has the required     fitness to perform the task in hand</a:t>
            </a:r>
            <a:br>
              <a:rPr lang="en-US" sz="3200" dirty="0" smtClean="0"/>
            </a:br>
            <a:r>
              <a:rPr lang="en-US" sz="3200" dirty="0" smtClean="0"/>
              <a:t>vii) The ability to </a:t>
            </a:r>
            <a:r>
              <a:rPr lang="en-US" sz="3200" dirty="0" smtClean="0">
                <a:solidFill>
                  <a:srgbClr val="00B050"/>
                </a:solidFill>
              </a:rPr>
              <a:t>land or fall safely </a:t>
            </a:r>
            <a:r>
              <a:rPr lang="en-US" sz="3200" dirty="0" smtClean="0"/>
              <a:t>will greatly reduce the anxiety and will reduce the risk of injury</a:t>
            </a:r>
          </a:p>
          <a:p>
            <a:pPr>
              <a:buNone/>
            </a:pPr>
            <a:r>
              <a:rPr lang="en-US" sz="3200" dirty="0" smtClean="0"/>
              <a:t>   Accidents in the gymnasium may be caused through </a:t>
            </a:r>
            <a:r>
              <a:rPr lang="en-US" sz="3200" dirty="0" smtClean="0">
                <a:solidFill>
                  <a:srgbClr val="FF0000"/>
                </a:solidFill>
              </a:rPr>
              <a:t>ignorance</a:t>
            </a:r>
            <a:r>
              <a:rPr lang="en-US" sz="3200" dirty="0" smtClean="0"/>
              <a:t>, </a:t>
            </a:r>
            <a:r>
              <a:rPr lang="en-US" sz="3200" dirty="0" smtClean="0">
                <a:solidFill>
                  <a:srgbClr val="00B050"/>
                </a:solidFill>
              </a:rPr>
              <a:t>stupidity</a:t>
            </a:r>
            <a:r>
              <a:rPr lang="en-US" sz="3200" dirty="0" smtClean="0"/>
              <a:t> and </a:t>
            </a:r>
            <a:r>
              <a:rPr lang="en-US" sz="3200" dirty="0" smtClean="0">
                <a:solidFill>
                  <a:srgbClr val="0070C0"/>
                </a:solidFill>
              </a:rPr>
              <a:t>horseplay</a:t>
            </a:r>
            <a:r>
              <a:rPr lang="en-US" sz="3200" dirty="0" smtClean="0"/>
              <a:t>.</a:t>
            </a:r>
            <a:endParaRPr lang="en-US" sz="32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324600"/>
          </a:xfrm>
        </p:spPr>
        <p:txBody>
          <a:bodyPr/>
          <a:lstStyle/>
          <a:p>
            <a:r>
              <a:rPr lang="en-US" sz="2800" dirty="0" smtClean="0"/>
              <a:t>A typical </a:t>
            </a:r>
            <a:r>
              <a:rPr lang="en-US" sz="2800" dirty="0" smtClean="0">
                <a:solidFill>
                  <a:srgbClr val="0070C0"/>
                </a:solidFill>
              </a:rPr>
              <a:t>pommel horse </a:t>
            </a:r>
            <a:r>
              <a:rPr lang="en-US" sz="2800" dirty="0" smtClean="0"/>
              <a:t>exercise involves both single leg and double leg work. Single leg skills are generally in the form of scissors. </a:t>
            </a:r>
            <a:r>
              <a:rPr lang="en-US" sz="2800" dirty="0" smtClean="0">
                <a:solidFill>
                  <a:srgbClr val="FF0000"/>
                </a:solidFill>
              </a:rPr>
              <a:t>Double leg work </a:t>
            </a:r>
            <a:r>
              <a:rPr lang="en-US" sz="2800" dirty="0" smtClean="0"/>
              <a:t>however, is the main staple of this event. </a:t>
            </a:r>
          </a:p>
          <a:p>
            <a:r>
              <a:rPr lang="en-US" sz="2800" dirty="0" smtClean="0"/>
              <a:t>The gymnast swings both legs in a circular motion (</a:t>
            </a:r>
            <a:r>
              <a:rPr lang="en-US" sz="2800" dirty="0" smtClean="0">
                <a:solidFill>
                  <a:srgbClr val="00B0F0"/>
                </a:solidFill>
              </a:rPr>
              <a:t>clockwise or counterclockwise </a:t>
            </a:r>
            <a:r>
              <a:rPr lang="en-US" sz="2800" dirty="0" smtClean="0"/>
              <a:t>depending on preference) and performs such skills on all parts of the apparatus.</a:t>
            </a:r>
          </a:p>
          <a:p>
            <a:endParaRPr lang="en-US" dirty="0"/>
          </a:p>
        </p:txBody>
      </p:sp>
      <p:pic>
        <p:nvPicPr>
          <p:cNvPr id="5" name="Picture 4" descr="http://upload.wikimedia.org/wikipedia/commons/thumb/f/fb/Christopher_Cameron%2C_2010.jpg/300px-Christopher_Cameron%2C_2010.jpg">
            <a:hlinkClick r:id="rId2"/>
          </p:cNvPr>
          <p:cNvPicPr/>
          <p:nvPr/>
        </p:nvPicPr>
        <p:blipFill>
          <a:blip r:embed="rId3" cstate="print"/>
          <a:srcRect/>
          <a:stretch>
            <a:fillRect/>
          </a:stretch>
        </p:blipFill>
        <p:spPr bwMode="auto">
          <a:xfrm>
            <a:off x="152400" y="4343400"/>
            <a:ext cx="4114800" cy="2286000"/>
          </a:xfrm>
          <a:prstGeom prst="rect">
            <a:avLst/>
          </a:prstGeom>
          <a:noFill/>
          <a:ln w="9525">
            <a:noFill/>
            <a:miter lim="800000"/>
            <a:headEnd/>
            <a:tailEnd/>
          </a:ln>
        </p:spPr>
      </p:pic>
      <p:pic>
        <p:nvPicPr>
          <p:cNvPr id="4" name="Picture 3"/>
          <p:cNvPicPr>
            <a:picLocks noChangeAspect="1"/>
          </p:cNvPicPr>
          <p:nvPr/>
        </p:nvPicPr>
        <p:blipFill>
          <a:blip r:embed="rId4" cstate="print"/>
          <a:stretch>
            <a:fillRect/>
          </a:stretch>
        </p:blipFill>
        <p:spPr>
          <a:xfrm>
            <a:off x="4572000" y="4191000"/>
            <a:ext cx="4237844" cy="2428875"/>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629400"/>
          </a:xfrm>
        </p:spPr>
        <p:txBody>
          <a:bodyPr>
            <a:normAutofit/>
          </a:bodyPr>
          <a:lstStyle/>
          <a:p>
            <a:pPr algn="just">
              <a:buNone/>
            </a:pPr>
            <a:r>
              <a:rPr lang="en-US" sz="2800" b="1" dirty="0" smtClean="0">
                <a:solidFill>
                  <a:srgbClr val="FF0000"/>
                </a:solidFill>
              </a:rPr>
              <a:t>MAG </a:t>
            </a:r>
            <a:r>
              <a:rPr lang="en-US" sz="2800" dirty="0" smtClean="0">
                <a:solidFill>
                  <a:schemeClr val="tx1"/>
                </a:solidFill>
              </a:rPr>
              <a:t>   The </a:t>
            </a:r>
            <a:r>
              <a:rPr lang="en-US" sz="2800" dirty="0" smtClean="0">
                <a:solidFill>
                  <a:schemeClr val="tx1"/>
                </a:solidFill>
                <a:effectLst>
                  <a:outerShdw blurRad="38100" dist="38100" dir="2700000" algn="tl">
                    <a:srgbClr val="000000">
                      <a:alpha val="43137"/>
                    </a:srgbClr>
                  </a:outerShdw>
                </a:effectLst>
              </a:rPr>
              <a:t>most difficult </a:t>
            </a:r>
            <a:r>
              <a:rPr lang="en-US" sz="2800" dirty="0" smtClean="0">
                <a:solidFill>
                  <a:schemeClr val="tx1"/>
                </a:solidFill>
              </a:rPr>
              <a:t>of all men’s events,</a:t>
            </a:r>
          </a:p>
          <a:p>
            <a:pPr algn="just">
              <a:buNone/>
            </a:pPr>
            <a:r>
              <a:rPr lang="en-US" sz="2800" dirty="0" smtClean="0">
                <a:solidFill>
                  <a:schemeClr val="tx1"/>
                </a:solidFill>
              </a:rPr>
              <a:t>	</a:t>
            </a:r>
            <a:r>
              <a:rPr lang="en-US" sz="2800" dirty="0" smtClean="0"/>
              <a:t> </a:t>
            </a:r>
            <a:r>
              <a:rPr lang="en-US" sz="2800" dirty="0" smtClean="0">
                <a:solidFill>
                  <a:schemeClr val="tx1"/>
                </a:solidFill>
              </a:rPr>
              <a:t>The pommel horse is also the most subtle/hard/.</a:t>
            </a:r>
          </a:p>
          <a:p>
            <a:pPr algn="just">
              <a:buFont typeface="Wingdings" pitchFamily="2" charset="2"/>
              <a:buChar char="Ø"/>
            </a:pPr>
            <a:r>
              <a:rPr lang="en-US" sz="2800" dirty="0" smtClean="0">
                <a:solidFill>
                  <a:schemeClr val="tx1"/>
                </a:solidFill>
              </a:rPr>
              <a:t>Each move is defined by </a:t>
            </a:r>
            <a:r>
              <a:rPr lang="en-US" sz="2800" dirty="0" smtClean="0">
                <a:solidFill>
                  <a:srgbClr val="7030A0"/>
                </a:solidFill>
                <a:effectLst>
                  <a:outerShdw blurRad="38100" dist="38100" dir="2700000" algn="tl">
                    <a:srgbClr val="000000">
                      <a:alpha val="43137"/>
                    </a:srgbClr>
                  </a:outerShdw>
                </a:effectLst>
              </a:rPr>
              <a:t>complex hand placements</a:t>
            </a:r>
            <a:r>
              <a:rPr lang="en-US" sz="2800" dirty="0" smtClean="0">
                <a:solidFill>
                  <a:srgbClr val="7030A0"/>
                </a:solidFill>
              </a:rPr>
              <a:t>. </a:t>
            </a:r>
          </a:p>
          <a:p>
            <a:pPr algn="just">
              <a:buFont typeface="Wingdings" pitchFamily="2" charset="2"/>
              <a:buChar char="Ø"/>
            </a:pPr>
            <a:r>
              <a:rPr lang="en-US" sz="2800" dirty="0" smtClean="0">
                <a:solidFill>
                  <a:schemeClr val="tx1"/>
                </a:solidFill>
              </a:rPr>
              <a:t>Must perform continuous </a:t>
            </a:r>
            <a:r>
              <a:rPr lang="en-US" sz="2800" b="1" dirty="0" smtClean="0">
                <a:solidFill>
                  <a:srgbClr val="7030A0"/>
                </a:solidFill>
              </a:rPr>
              <a:t>circular movements </a:t>
            </a:r>
            <a:r>
              <a:rPr lang="en-US" sz="2800" dirty="0" smtClean="0">
                <a:solidFill>
                  <a:schemeClr val="tx1"/>
                </a:solidFill>
              </a:rPr>
              <a:t>interrupted only by the required </a:t>
            </a:r>
            <a:r>
              <a:rPr lang="en-US" sz="2800" dirty="0" smtClean="0">
                <a:solidFill>
                  <a:srgbClr val="00B0F0"/>
                </a:solidFill>
              </a:rPr>
              <a:t>scissors elements</a:t>
            </a:r>
            <a:r>
              <a:rPr lang="en-US" sz="2800" dirty="0" smtClean="0">
                <a:solidFill>
                  <a:schemeClr val="tx1"/>
                </a:solidFill>
              </a:rPr>
              <a:t>. </a:t>
            </a:r>
          </a:p>
          <a:p>
            <a:pPr algn="just">
              <a:buFont typeface="Wingdings" pitchFamily="2" charset="2"/>
              <a:buChar char="Ø"/>
            </a:pPr>
            <a:r>
              <a:rPr lang="en-US" sz="2800" dirty="0" smtClean="0">
                <a:solidFill>
                  <a:schemeClr val="tx1"/>
                </a:solidFill>
              </a:rPr>
              <a:t>The entire exercise should flow with </a:t>
            </a:r>
            <a:r>
              <a:rPr lang="en-US" sz="2800" dirty="0" smtClean="0">
                <a:solidFill>
                  <a:schemeClr val="tx1"/>
                </a:solidFill>
                <a:effectLst>
                  <a:outerShdw blurRad="38100" dist="38100" dir="2700000" algn="tl">
                    <a:srgbClr val="000000">
                      <a:alpha val="43137"/>
                    </a:srgbClr>
                  </a:outerShdw>
                </a:effectLst>
              </a:rPr>
              <a:t>controlled rhythm. </a:t>
            </a:r>
          </a:p>
          <a:p>
            <a:pPr algn="just">
              <a:buFont typeface="Wingdings" pitchFamily="2" charset="2"/>
              <a:buChar char="Ø"/>
            </a:pPr>
            <a:r>
              <a:rPr lang="en-US" sz="2800" dirty="0" smtClean="0">
                <a:solidFill>
                  <a:schemeClr val="tx1"/>
                </a:solidFill>
              </a:rPr>
              <a:t>must </a:t>
            </a:r>
            <a:r>
              <a:rPr lang="en-US" sz="2800" dirty="0" smtClean="0">
                <a:solidFill>
                  <a:schemeClr val="tx1"/>
                </a:solidFill>
                <a:effectLst>
                  <a:outerShdw blurRad="38100" dist="38100" dir="2700000" algn="tl">
                    <a:srgbClr val="000000">
                      <a:alpha val="43137"/>
                    </a:srgbClr>
                  </a:outerShdw>
                </a:effectLst>
              </a:rPr>
              <a:t>show </a:t>
            </a:r>
            <a:r>
              <a:rPr lang="en-US" sz="2800" dirty="0" smtClean="0">
                <a:solidFill>
                  <a:srgbClr val="7030A0"/>
                </a:solidFill>
                <a:effectLst>
                  <a:outerShdw blurRad="38100" dist="38100" dir="2700000" algn="tl">
                    <a:srgbClr val="000000">
                      <a:alpha val="43137"/>
                    </a:srgbClr>
                  </a:outerShdw>
                </a:effectLst>
              </a:rPr>
              <a:t>precise timing </a:t>
            </a:r>
            <a:r>
              <a:rPr lang="en-US" sz="2800" dirty="0" smtClean="0">
                <a:solidFill>
                  <a:srgbClr val="7030A0"/>
                </a:solidFill>
              </a:rPr>
              <a:t>and balance</a:t>
            </a:r>
            <a:r>
              <a:rPr lang="en-US" sz="2800" dirty="0" smtClean="0">
                <a:solidFill>
                  <a:schemeClr val="tx1"/>
                </a:solidFill>
              </a:rPr>
              <a:t> throughout the routine.</a:t>
            </a:r>
          </a:p>
          <a:p>
            <a:pPr algn="just">
              <a:buNone/>
            </a:pP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00800"/>
          </a:xfrm>
        </p:spPr>
        <p:txBody>
          <a:bodyPr>
            <a:normAutofit/>
          </a:bodyPr>
          <a:lstStyle/>
          <a:p>
            <a:pPr algn="just">
              <a:buNone/>
            </a:pPr>
            <a:r>
              <a:rPr lang="en-US" sz="3200" b="1" dirty="0" smtClean="0">
                <a:effectLst>
                  <a:outerShdw blurRad="38100" dist="38100" dir="2700000" algn="tl">
                    <a:srgbClr val="000000">
                      <a:alpha val="43137"/>
                    </a:srgbClr>
                  </a:outerShdw>
                </a:effectLst>
              </a:rPr>
              <a:t>        Exercise description</a:t>
            </a:r>
          </a:p>
          <a:p>
            <a:pPr algn="just">
              <a:buFont typeface="Wingdings" pitchFamily="2" charset="2"/>
              <a:buChar char="q"/>
            </a:pPr>
            <a:r>
              <a:rPr lang="en-US" sz="2800" dirty="0" smtClean="0"/>
              <a:t>Support position on all part of the horse</a:t>
            </a:r>
          </a:p>
          <a:p>
            <a:pPr algn="just">
              <a:buFont typeface="Wingdings" pitchFamily="2" charset="2"/>
              <a:buChar char="q"/>
            </a:pPr>
            <a:r>
              <a:rPr lang="en-US" sz="2800" dirty="0" smtClean="0"/>
              <a:t>Circular swings</a:t>
            </a:r>
          </a:p>
          <a:p>
            <a:pPr algn="just">
              <a:buFont typeface="Wingdings" pitchFamily="2" charset="2"/>
              <a:buChar char="q"/>
            </a:pPr>
            <a:r>
              <a:rPr lang="en-US" sz="2800" dirty="0" smtClean="0">
                <a:effectLst>
                  <a:outerShdw blurRad="38100" dist="38100" dir="2700000" algn="tl">
                    <a:srgbClr val="000000">
                      <a:alpha val="43137"/>
                    </a:srgbClr>
                  </a:outerShdw>
                </a:effectLst>
              </a:rPr>
              <a:t>Swing through the handstand </a:t>
            </a:r>
            <a:r>
              <a:rPr lang="en-US" sz="2800" dirty="0" smtClean="0"/>
              <a:t>position </a:t>
            </a:r>
            <a:r>
              <a:rPr lang="en-US" sz="2800" dirty="0" smtClean="0">
                <a:effectLst>
                  <a:outerShdw blurRad="38100" dist="38100" dir="2700000" algn="tl">
                    <a:srgbClr val="000000">
                      <a:alpha val="43137"/>
                    </a:srgbClr>
                  </a:outerShdw>
                </a:effectLst>
              </a:rPr>
              <a:t>with or with out turns</a:t>
            </a:r>
          </a:p>
          <a:p>
            <a:pPr algn="just">
              <a:buFont typeface="Wingdings" pitchFamily="2" charset="2"/>
              <a:buChar char="q"/>
            </a:pPr>
            <a:r>
              <a:rPr lang="en-US" sz="2800" dirty="0" smtClean="0">
                <a:effectLst>
                  <a:outerShdw blurRad="38100" dist="38100" dir="2700000" algn="tl">
                    <a:srgbClr val="000000">
                      <a:alpha val="43137"/>
                    </a:srgbClr>
                  </a:outerShdw>
                </a:effectLst>
              </a:rPr>
              <a:t>With out the slightest interruptions </a:t>
            </a:r>
            <a:r>
              <a:rPr lang="en-US" sz="2800" dirty="0" smtClean="0"/>
              <a:t>of the exercise</a:t>
            </a:r>
          </a:p>
          <a:p>
            <a:pPr>
              <a:buNone/>
            </a:pPr>
            <a:r>
              <a:rPr lang="en-US" sz="28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Nyala" pitchFamily="2" charset="0"/>
              </a:rPr>
              <a:t>        </a:t>
            </a:r>
            <a:r>
              <a:rPr lang="en-US" sz="36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latin typeface="Nyala" pitchFamily="2" charset="0"/>
              </a:rPr>
              <a:t>International level routines</a:t>
            </a:r>
            <a:endParaRPr lang="en-US" sz="3600" b="1" dirty="0" smtClean="0">
              <a:solidFill>
                <a:srgbClr val="7030A0"/>
              </a:solidFill>
              <a:latin typeface="Nyala" pitchFamily="2" charset="0"/>
            </a:endParaRPr>
          </a:p>
          <a:p>
            <a:pPr>
              <a:buNone/>
            </a:pPr>
            <a:r>
              <a:rPr lang="en-US" sz="2800" dirty="0" smtClean="0"/>
              <a:t>   A pommel horse routine should contain at least one element from all element groups:</a:t>
            </a:r>
          </a:p>
          <a:p>
            <a:pPr>
              <a:buNone/>
            </a:pPr>
            <a:r>
              <a:rPr lang="en-US" sz="2800" dirty="0" smtClean="0"/>
              <a:t>          I. Single leg swings and scissors</a:t>
            </a:r>
          </a:p>
          <a:p>
            <a:endParaRPr lang="en-US" sz="28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normAutofit/>
          </a:bodyPr>
          <a:lstStyle/>
          <a:p>
            <a:pPr>
              <a:buNone/>
            </a:pPr>
            <a:r>
              <a:rPr lang="en-US" sz="3200" dirty="0" smtClean="0"/>
              <a:t> Ii. Circles and flairs/skill/talent/, with and/or  without spindles and handstands</a:t>
            </a:r>
            <a:endParaRPr lang="en-US" sz="3200" dirty="0" smtClean="0">
              <a:solidFill>
                <a:schemeClr val="tx1"/>
              </a:solidFill>
            </a:endParaRPr>
          </a:p>
          <a:p>
            <a:pPr>
              <a:buNone/>
            </a:pPr>
            <a:r>
              <a:rPr lang="en-US" sz="3200" dirty="0" smtClean="0">
                <a:solidFill>
                  <a:schemeClr val="tx1"/>
                </a:solidFill>
              </a:rPr>
              <a:t>Iii. Side and cross support travels</a:t>
            </a:r>
          </a:p>
          <a:p>
            <a:pPr>
              <a:buNone/>
            </a:pPr>
            <a:r>
              <a:rPr lang="en-US" sz="3200" dirty="0" smtClean="0">
                <a:solidFill>
                  <a:schemeClr val="tx1"/>
                </a:solidFill>
              </a:rPr>
              <a:t>Iv. swings, flops/to move/ swing in a loose /and combined elements</a:t>
            </a:r>
          </a:p>
          <a:p>
            <a:pPr>
              <a:buNone/>
            </a:pPr>
            <a:r>
              <a:rPr lang="en-US" sz="3200" dirty="0" smtClean="0">
                <a:solidFill>
                  <a:schemeClr val="tx1"/>
                </a:solidFill>
              </a:rPr>
              <a:t>V. Dismounts</a:t>
            </a:r>
          </a:p>
          <a:p>
            <a:pPr>
              <a:buFont typeface="Wingdings" pitchFamily="2" charset="2"/>
              <a:buChar char="ü"/>
            </a:pPr>
            <a:r>
              <a:rPr lang="en-US" sz="3200" dirty="0" smtClean="0">
                <a:solidFill>
                  <a:schemeClr val="tx1"/>
                </a:solidFill>
              </a:rPr>
              <a:t> For pommel horse, form consists of keeping one's feet pointed and legs straight during the routine. </a:t>
            </a:r>
          </a:p>
          <a:p>
            <a:pPr>
              <a:buFont typeface="Wingdings" pitchFamily="2" charset="2"/>
              <a:buChar char="ü"/>
            </a:pPr>
            <a:r>
              <a:rPr lang="en-US" sz="3200" dirty="0" smtClean="0">
                <a:solidFill>
                  <a:schemeClr val="tx1"/>
                </a:solidFill>
              </a:rPr>
              <a:t>Keep legs together during all elements, - exceptions beings </a:t>
            </a:r>
            <a:r>
              <a:rPr lang="en-US" sz="3200" dirty="0" smtClean="0">
                <a:solidFill>
                  <a:srgbClr val="7030A0"/>
                </a:solidFill>
              </a:rPr>
              <a:t>scissors, single legged elements, &amp; flairs</a:t>
            </a:r>
          </a:p>
          <a:p>
            <a:pPr>
              <a:buFont typeface="Wingdings" pitchFamily="2" charset="2"/>
              <a:buChar char="ü"/>
            </a:pPr>
            <a:endParaRPr lang="en-US" sz="3200" dirty="0" smtClean="0">
              <a:solidFill>
                <a:srgbClr val="7030A0"/>
              </a:solidFill>
            </a:endParaRPr>
          </a:p>
          <a:p>
            <a:pPr>
              <a:buNone/>
            </a:pPr>
            <a:endParaRPr lang="en-US" sz="3200" dirty="0">
              <a:solidFill>
                <a:schemeClr val="tx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pic>
        <p:nvPicPr>
          <p:cNvPr id="4" name="fancybox-img" descr="http://gymnastics.isport.com/Image.ashx?rs=800x600&amp;dir=Images%5C%5CGuide&amp;File=Img_Popup_12043201242011104954.jpg"/>
          <p:cNvPicPr>
            <a:picLocks noGrp="1"/>
          </p:cNvPicPr>
          <p:nvPr>
            <p:ph idx="1"/>
          </p:nvPr>
        </p:nvPicPr>
        <p:blipFill>
          <a:blip r:embed="rId2" cstate="print"/>
          <a:srcRect/>
          <a:stretch>
            <a:fillRect/>
          </a:stretch>
        </p:blipFill>
        <p:spPr bwMode="auto">
          <a:xfrm>
            <a:off x="0" y="0"/>
            <a:ext cx="9143999" cy="6857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915400" cy="6324600"/>
          </a:xfrm>
        </p:spPr>
        <p:txBody>
          <a:bodyPr>
            <a:normAutofit lnSpcReduction="10000"/>
          </a:bodyPr>
          <a:lstStyle/>
          <a:p>
            <a:pPr lvl="0">
              <a:buFont typeface="Wingdings" pitchFamily="2" charset="2"/>
              <a:buChar char="§"/>
            </a:pPr>
            <a:r>
              <a:rPr lang="en-US" sz="3200" dirty="0" smtClean="0"/>
              <a:t>This event is performed on two flexible bars that are set 2m above the ground. </a:t>
            </a:r>
          </a:p>
          <a:p>
            <a:pPr lvl="0"/>
            <a:r>
              <a:rPr lang="en-US" sz="3200" dirty="0" smtClean="0"/>
              <a:t>The bars stand parallel and between </a:t>
            </a:r>
            <a:r>
              <a:rPr lang="en-US" sz="3200" dirty="0" smtClean="0">
                <a:solidFill>
                  <a:srgbClr val="FF0000"/>
                </a:solidFill>
              </a:rPr>
              <a:t>42 and 52cm </a:t>
            </a:r>
            <a:r>
              <a:rPr lang="en-US" sz="3200" dirty="0" smtClean="0"/>
              <a:t>apart from one another.</a:t>
            </a:r>
          </a:p>
          <a:p>
            <a:pPr lvl="0"/>
            <a:r>
              <a:rPr lang="en-US" sz="3200" dirty="0" smtClean="0"/>
              <a:t>The landing mat is</a:t>
            </a:r>
            <a:r>
              <a:rPr lang="en-US" sz="3200" dirty="0" smtClean="0">
                <a:solidFill>
                  <a:srgbClr val="FF0000"/>
                </a:solidFill>
              </a:rPr>
              <a:t> 11m </a:t>
            </a:r>
            <a:r>
              <a:rPr lang="en-US" sz="3200" dirty="0" smtClean="0"/>
              <a:t>long and 4.5m wide.</a:t>
            </a:r>
          </a:p>
          <a:p>
            <a:r>
              <a:rPr lang="en-US" sz="3200" dirty="0" smtClean="0"/>
              <a:t>Gymnasts may optionally wear </a:t>
            </a:r>
            <a:r>
              <a:rPr lang="en-US" sz="3200" dirty="0" smtClean="0">
                <a:hlinkClick r:id="rId2" tooltip="Grip (gymnastics)"/>
              </a:rPr>
              <a:t>grips</a:t>
            </a:r>
            <a:r>
              <a:rPr lang="en-US" sz="3200" dirty="0" smtClean="0"/>
              <a:t> when performing a routine, although this is uncommon.</a:t>
            </a:r>
          </a:p>
          <a:p>
            <a:r>
              <a:rPr lang="en-US" sz="3200" dirty="0" smtClean="0">
                <a:solidFill>
                  <a:srgbClr val="FF0000"/>
                </a:solidFill>
              </a:rPr>
              <a:t>A parallel bar </a:t>
            </a:r>
            <a:r>
              <a:rPr lang="en-US" sz="3200" dirty="0" smtClean="0"/>
              <a:t>routine consists mostly of swing and </a:t>
            </a:r>
            <a:r>
              <a:rPr lang="en-US" sz="3200" dirty="0" smtClean="0">
                <a:solidFill>
                  <a:srgbClr val="00B050"/>
                </a:solidFill>
              </a:rPr>
              <a:t>flight elements</a:t>
            </a:r>
            <a:r>
              <a:rPr lang="en-US" sz="3200" dirty="0" smtClean="0"/>
              <a:t>. The gymnast should not stop or hold a move more than three times during the routine.  </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458200" cy="6400800"/>
          </a:xfrm>
        </p:spPr>
        <p:txBody>
          <a:bodyPr>
            <a:normAutofit lnSpcReduction="10000"/>
          </a:bodyPr>
          <a:lstStyle/>
          <a:p>
            <a:r>
              <a:rPr lang="en-US" sz="3200" dirty="0" smtClean="0"/>
              <a:t>The gymnast is required to execute </a:t>
            </a:r>
            <a:r>
              <a:rPr lang="en-US" sz="3200" dirty="0" smtClean="0">
                <a:solidFill>
                  <a:srgbClr val="FF0000"/>
                </a:solidFill>
              </a:rPr>
              <a:t>swinging </a:t>
            </a:r>
            <a:r>
              <a:rPr lang="en-US" sz="3200" dirty="0" smtClean="0"/>
              <a:t>elements from </a:t>
            </a:r>
            <a:r>
              <a:rPr lang="en-US" sz="3200" dirty="0" smtClean="0">
                <a:solidFill>
                  <a:srgbClr val="00B050"/>
                </a:solidFill>
              </a:rPr>
              <a:t>a support, hang and upper arm position. </a:t>
            </a:r>
          </a:p>
          <a:p>
            <a:r>
              <a:rPr lang="en-US" sz="3200" dirty="0" smtClean="0"/>
              <a:t>The gymnast is also required to perform an under swing, sometimes referred to as a </a:t>
            </a:r>
            <a:r>
              <a:rPr lang="en-US" sz="3200" dirty="0" smtClean="0">
                <a:solidFill>
                  <a:srgbClr val="00B050"/>
                </a:solidFill>
              </a:rPr>
              <a:t>basket swing.</a:t>
            </a:r>
          </a:p>
          <a:p>
            <a:r>
              <a:rPr lang="en-US" sz="3200" dirty="0" smtClean="0"/>
              <a:t>The most difficult skills require the gymnast to lose sight of the bars for a moment, such as </a:t>
            </a:r>
            <a:r>
              <a:rPr lang="en-US" sz="3200" dirty="0" smtClean="0">
                <a:solidFill>
                  <a:srgbClr val="00B050"/>
                </a:solidFill>
              </a:rPr>
              <a:t>a double front or back </a:t>
            </a:r>
            <a:r>
              <a:rPr lang="en-US" sz="3200" dirty="0" err="1" smtClean="0">
                <a:solidFill>
                  <a:srgbClr val="00B050"/>
                </a:solidFill>
              </a:rPr>
              <a:t>salto</a:t>
            </a:r>
            <a:r>
              <a:rPr lang="en-US" sz="3200" dirty="0" smtClean="0">
                <a:solidFill>
                  <a:srgbClr val="00B050"/>
                </a:solidFill>
              </a:rPr>
              <a:t>. </a:t>
            </a:r>
          </a:p>
          <a:p>
            <a:r>
              <a:rPr lang="en-US" sz="3200" dirty="0" smtClean="0"/>
              <a:t>Difficulty is earned by executing these skills in connection with other higher valued skills.</a:t>
            </a:r>
            <a:br>
              <a:rPr lang="en-US" sz="3200" dirty="0" smtClean="0"/>
            </a:br>
            <a:r>
              <a:rPr lang="en-US" sz="3200" dirty="0" smtClean="0"/>
              <a:t/>
            </a:r>
            <a:br>
              <a:rPr lang="en-US" sz="3200" dirty="0" smtClean="0"/>
            </a:br>
            <a:endParaRPr lang="en-US" sz="32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477000"/>
          </a:xfrm>
        </p:spPr>
        <p:txBody>
          <a:bodyPr>
            <a:normAutofit/>
          </a:bodyPr>
          <a:lstStyle/>
          <a:p>
            <a:r>
              <a:rPr lang="en-US" sz="2800" b="1" dirty="0" smtClean="0"/>
              <a:t>This event is difficult because:</a:t>
            </a:r>
            <a:r>
              <a:rPr lang="en-US" dirty="0" smtClean="0"/>
              <a:t/>
            </a:r>
            <a:br>
              <a:rPr lang="en-US" dirty="0" smtClean="0"/>
            </a:br>
            <a:r>
              <a:rPr lang="en-US" dirty="0" smtClean="0"/>
              <a:t>It requires a great deal of </a:t>
            </a:r>
            <a:r>
              <a:rPr lang="en-US" dirty="0" smtClean="0">
                <a:solidFill>
                  <a:srgbClr val="00B050"/>
                </a:solidFill>
              </a:rPr>
              <a:t>hand-eye coordination, timing and balance. </a:t>
            </a:r>
          </a:p>
          <a:p>
            <a:r>
              <a:rPr lang="en-US" dirty="0" smtClean="0"/>
              <a:t>Many of the skills' execution must be coordinated with the flex of the bars. Losing sight of the bars on the high-level skills makes it difficult to </a:t>
            </a:r>
            <a:r>
              <a:rPr lang="en-US" dirty="0" smtClean="0">
                <a:solidFill>
                  <a:srgbClr val="00B050"/>
                </a:solidFill>
              </a:rPr>
              <a:t>re-grasp</a:t>
            </a:r>
            <a:r>
              <a:rPr lang="en-US" dirty="0" smtClean="0"/>
              <a:t> the bars and smoothly continue.</a:t>
            </a:r>
          </a:p>
          <a:p>
            <a:r>
              <a:rPr lang="en-US" b="1" dirty="0" smtClean="0"/>
              <a:t>What can we expect to see? </a:t>
            </a:r>
          </a:p>
          <a:p>
            <a:r>
              <a:rPr lang="en-US" dirty="0" smtClean="0"/>
              <a:t>Double front and back </a:t>
            </a:r>
            <a:r>
              <a:rPr lang="en-US" dirty="0" err="1" smtClean="0"/>
              <a:t>saltos</a:t>
            </a:r>
            <a:r>
              <a:rPr lang="en-US" dirty="0" smtClean="0"/>
              <a:t> in-between the bars performed in tuck and </a:t>
            </a:r>
            <a:r>
              <a:rPr lang="en-US" dirty="0" err="1" smtClean="0"/>
              <a:t>piked</a:t>
            </a:r>
            <a:r>
              <a:rPr lang="en-US" dirty="0" smtClean="0"/>
              <a:t> positions.</a:t>
            </a:r>
          </a:p>
          <a:p>
            <a:r>
              <a:rPr lang="en-US" dirty="0" smtClean="0"/>
              <a:t>Peach basket elements from handstand to handstand often with half and full turns.</a:t>
            </a:r>
          </a:p>
          <a:p>
            <a:r>
              <a:rPr lang="en-US" dirty="0" smtClean="0">
                <a:solidFill>
                  <a:srgbClr val="00B050"/>
                </a:solidFill>
              </a:rPr>
              <a:t>Double backward dismounts </a:t>
            </a:r>
            <a:r>
              <a:rPr lang="en-US" dirty="0" smtClean="0"/>
              <a:t>in a picked position with stuck landings.</a:t>
            </a:r>
          </a:p>
          <a:p>
            <a:endParaRPr lang="en-US" dirty="0" smtClean="0"/>
          </a:p>
          <a:p>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idx="1"/>
          </p:nvPr>
        </p:nvPicPr>
        <p:blipFill>
          <a:blip r:embed="rId2" cstate="print"/>
          <a:srcRect b="52327"/>
          <a:stretch>
            <a:fillRect/>
          </a:stretch>
        </p:blipFill>
        <p:spPr bwMode="auto">
          <a:xfrm>
            <a:off x="0" y="0"/>
            <a:ext cx="9144000" cy="297180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cstate="print"/>
          <a:stretch>
            <a:fillRect/>
          </a:stretch>
        </p:blipFill>
        <p:spPr>
          <a:xfrm>
            <a:off x="685800" y="3048000"/>
            <a:ext cx="6934200" cy="3505200"/>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pPr>
              <a:buNone/>
            </a:pPr>
            <a:r>
              <a:rPr lang="en-US" sz="3200" b="1" dirty="0" smtClean="0">
                <a:solidFill>
                  <a:schemeClr val="tx1"/>
                </a:solidFill>
              </a:rPr>
              <a:t>   International level routines</a:t>
            </a:r>
            <a:endParaRPr lang="en-US" sz="3200" dirty="0" smtClean="0">
              <a:solidFill>
                <a:schemeClr val="tx1"/>
              </a:solidFill>
            </a:endParaRPr>
          </a:p>
          <a:p>
            <a:pPr>
              <a:buNone/>
            </a:pPr>
            <a:r>
              <a:rPr lang="en-US" sz="3200" dirty="0" smtClean="0">
                <a:solidFill>
                  <a:schemeClr val="tx1"/>
                </a:solidFill>
              </a:rPr>
              <a:t>  </a:t>
            </a:r>
            <a:r>
              <a:rPr lang="en-US" sz="3200" dirty="0" smtClean="0">
                <a:solidFill>
                  <a:srgbClr val="00B050"/>
                </a:solidFill>
              </a:rPr>
              <a:t>A parallel bar routine </a:t>
            </a:r>
            <a:r>
              <a:rPr lang="en-US" sz="3200" dirty="0" smtClean="0">
                <a:solidFill>
                  <a:schemeClr val="tx1"/>
                </a:solidFill>
              </a:rPr>
              <a:t>should contain at least one element from all element groups:</a:t>
            </a:r>
          </a:p>
          <a:p>
            <a:pPr>
              <a:buNone/>
            </a:pPr>
            <a:r>
              <a:rPr lang="en-US" sz="3200" dirty="0" smtClean="0">
                <a:solidFill>
                  <a:schemeClr val="tx1"/>
                </a:solidFill>
              </a:rPr>
              <a:t>        I. Elements in support or through support</a:t>
            </a:r>
          </a:p>
          <a:p>
            <a:pPr>
              <a:buNone/>
            </a:pPr>
            <a:r>
              <a:rPr lang="en-US" sz="3200" dirty="0" smtClean="0">
                <a:solidFill>
                  <a:schemeClr val="tx1"/>
                </a:solidFill>
              </a:rPr>
              <a:t>        II. Elements starting in upper arm position</a:t>
            </a:r>
          </a:p>
          <a:p>
            <a:pPr>
              <a:buNone/>
            </a:pPr>
            <a:r>
              <a:rPr lang="en-US" sz="3200" dirty="0" smtClean="0">
                <a:solidFill>
                  <a:schemeClr val="tx1"/>
                </a:solidFill>
              </a:rPr>
              <a:t>        III. Long swings in hang, </a:t>
            </a:r>
          </a:p>
          <a:p>
            <a:pPr>
              <a:buNone/>
            </a:pPr>
            <a:r>
              <a:rPr lang="en-US" sz="3200" dirty="0" smtClean="0">
                <a:solidFill>
                  <a:schemeClr val="tx1"/>
                </a:solidFill>
              </a:rPr>
              <a:t>        IV. Under swings</a:t>
            </a:r>
          </a:p>
          <a:p>
            <a:pPr>
              <a:buNone/>
            </a:pPr>
            <a:r>
              <a:rPr lang="en-US" sz="3200" dirty="0" smtClean="0">
                <a:solidFill>
                  <a:schemeClr val="tx1"/>
                </a:solidFill>
              </a:rPr>
              <a:t>        V. Dismounts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477000"/>
          </a:xfrm>
        </p:spPr>
        <p:txBody>
          <a:bodyPr>
            <a:normAutofit/>
          </a:bodyPr>
          <a:lstStyle/>
          <a:p>
            <a:r>
              <a:rPr lang="en-US" sz="3200" dirty="0" smtClean="0"/>
              <a:t> It is necessary, therefore, that the discipline and order throughout a gym session should be of a high standard.</a:t>
            </a:r>
          </a:p>
          <a:p>
            <a:r>
              <a:rPr lang="en-US" sz="3200" dirty="0" smtClean="0"/>
              <a:t>Rules regarding behavior should be established and enforced at all times. Horseplay, practical jokes, unsupervised running around the gym should never be permitted and an orderly movement between apparatus changes should be encouraged.</a:t>
            </a:r>
            <a:r>
              <a:rPr lang="en-US" sz="3600" dirty="0" smtClean="0"/>
              <a:t/>
            </a:r>
            <a:br>
              <a:rPr lang="en-US" sz="3600" dirty="0" smtClean="0"/>
            </a:br>
            <a:endParaRPr lang="en-US" sz="3600" dirty="0" smtClean="0"/>
          </a:p>
          <a:p>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normAutofit/>
          </a:bodyPr>
          <a:lstStyle/>
          <a:p>
            <a:pPr>
              <a:buNone/>
            </a:pPr>
            <a:r>
              <a:rPr lang="en-US" sz="3200" b="1" dirty="0" smtClean="0">
                <a:latin typeface="Nyala" pitchFamily="2" charset="0"/>
              </a:rPr>
              <a:t>   </a:t>
            </a:r>
            <a:r>
              <a:rPr lang="en-US" sz="3600" b="1" dirty="0" smtClean="0"/>
              <a:t>Scoring and rules</a:t>
            </a:r>
            <a:endParaRPr lang="en-US" sz="3600" dirty="0" smtClean="0"/>
          </a:p>
          <a:p>
            <a:r>
              <a:rPr lang="en-US" sz="3200" dirty="0" smtClean="0"/>
              <a:t>Deductions are taken for </a:t>
            </a:r>
            <a:r>
              <a:rPr lang="en-US" sz="3200" dirty="0" smtClean="0">
                <a:solidFill>
                  <a:srgbClr val="FF0000"/>
                </a:solidFill>
              </a:rPr>
              <a:t>form and exactness </a:t>
            </a:r>
            <a:r>
              <a:rPr lang="en-US" sz="3200" dirty="0" smtClean="0"/>
              <a:t>of elements performed. </a:t>
            </a:r>
          </a:p>
          <a:p>
            <a:r>
              <a:rPr lang="en-US" sz="3200" dirty="0" smtClean="0"/>
              <a:t>There are specific deductions for adjusting hand position in handstand and not </a:t>
            </a:r>
            <a:r>
              <a:rPr lang="en-US" sz="3200" dirty="0" smtClean="0">
                <a:solidFill>
                  <a:srgbClr val="00B050"/>
                </a:solidFill>
              </a:rPr>
              <a:t>controlling swing elements</a:t>
            </a:r>
            <a:r>
              <a:rPr lang="en-US" sz="3200" dirty="0" smtClean="0"/>
              <a:t>; swing type elements should momentarily show handstand</a:t>
            </a:r>
          </a:p>
          <a:p>
            <a:endParaRPr lang="en-US" sz="32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pic>
        <p:nvPicPr>
          <p:cNvPr id="4" name="fancybox-img" descr="http://gymnastics.isport.com/Image.ashx?rs=800x600&amp;dir=Images%5C%5CGuide&amp;File=Img_Popup_12043201242011104831.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6553200"/>
          </a:xfrm>
        </p:spPr>
        <p:txBody>
          <a:bodyPr>
            <a:normAutofit/>
          </a:bodyPr>
          <a:lstStyle/>
          <a:p>
            <a:pPr lvl="0"/>
            <a:r>
              <a:rPr lang="en-US" sz="2800" dirty="0" smtClean="0"/>
              <a:t>The uneven bars are performed on a set of two flexible bars that are a maximum of </a:t>
            </a:r>
            <a:r>
              <a:rPr lang="en-US" sz="2800" dirty="0" smtClean="0">
                <a:solidFill>
                  <a:srgbClr val="FF0000"/>
                </a:solidFill>
              </a:rPr>
              <a:t>1.435</a:t>
            </a:r>
            <a:r>
              <a:rPr lang="en-US" sz="2800" dirty="0" smtClean="0"/>
              <a:t>m apart from each other. </a:t>
            </a:r>
          </a:p>
          <a:p>
            <a:pPr lvl="0"/>
            <a:r>
              <a:rPr lang="en-US" sz="2800" dirty="0" smtClean="0"/>
              <a:t>The upper bar is </a:t>
            </a:r>
            <a:r>
              <a:rPr lang="en-US" sz="2800" dirty="0" smtClean="0">
                <a:solidFill>
                  <a:srgbClr val="FF0000"/>
                </a:solidFill>
              </a:rPr>
              <a:t>2.5m</a:t>
            </a:r>
            <a:r>
              <a:rPr lang="en-US" sz="2800" dirty="0" smtClean="0"/>
              <a:t> above the floor and the lower bar is </a:t>
            </a:r>
            <a:r>
              <a:rPr lang="en-US" sz="2800" dirty="0" smtClean="0">
                <a:solidFill>
                  <a:srgbClr val="FF0000"/>
                </a:solidFill>
              </a:rPr>
              <a:t>1.7m</a:t>
            </a:r>
            <a:r>
              <a:rPr lang="en-US" sz="2800" dirty="0" smtClean="0"/>
              <a:t> above the floor. </a:t>
            </a:r>
          </a:p>
          <a:p>
            <a:pPr lvl="0"/>
            <a:r>
              <a:rPr lang="en-US" sz="2800" dirty="0" smtClean="0"/>
              <a:t>The landing mat is </a:t>
            </a:r>
            <a:r>
              <a:rPr lang="en-US" sz="2800" dirty="0" smtClean="0">
                <a:solidFill>
                  <a:srgbClr val="FF0000"/>
                </a:solidFill>
              </a:rPr>
              <a:t>14m</a:t>
            </a:r>
            <a:r>
              <a:rPr lang="en-US" sz="2800" dirty="0" smtClean="0"/>
              <a:t> long and </a:t>
            </a:r>
            <a:r>
              <a:rPr lang="en-US" sz="2800" dirty="0" smtClean="0">
                <a:solidFill>
                  <a:srgbClr val="FF0000"/>
                </a:solidFill>
              </a:rPr>
              <a:t>2m</a:t>
            </a:r>
            <a:r>
              <a:rPr lang="en-US" sz="2800" dirty="0" smtClean="0"/>
              <a:t> wide.</a:t>
            </a:r>
          </a:p>
          <a:p>
            <a:r>
              <a:rPr lang="en-US" sz="2800" dirty="0" smtClean="0"/>
              <a:t>The uneven bars demand excellent upper-body strength, split-second timing and an aggressive approach.</a:t>
            </a:r>
            <a:br>
              <a:rPr lang="en-US" sz="2800" dirty="0" smtClean="0"/>
            </a:br>
            <a:r>
              <a:rPr lang="en-US" dirty="0" smtClean="0"/>
              <a:t/>
            </a:r>
            <a:br>
              <a:rPr lang="en-US" dirty="0" smtClean="0"/>
            </a:b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553200"/>
          </a:xfrm>
        </p:spPr>
        <p:txBody>
          <a:bodyPr/>
          <a:lstStyle/>
          <a:p>
            <a:r>
              <a:rPr lang="en-US" sz="3200" dirty="0" smtClean="0"/>
              <a:t>The entire routine should flow from one movement to the next without </a:t>
            </a:r>
            <a:r>
              <a:rPr lang="en-US" sz="3200" dirty="0" smtClean="0">
                <a:solidFill>
                  <a:srgbClr val="00B050"/>
                </a:solidFill>
              </a:rPr>
              <a:t>pauses, extra swings or additional supports. </a:t>
            </a:r>
          </a:p>
          <a:p>
            <a:r>
              <a:rPr lang="en-US" sz="3200" dirty="0" smtClean="0"/>
              <a:t>The most daring parts of the routine are often in the </a:t>
            </a:r>
            <a:r>
              <a:rPr lang="en-US" sz="3200" dirty="0" smtClean="0">
                <a:solidFill>
                  <a:srgbClr val="7030A0"/>
                </a:solidFill>
              </a:rPr>
              <a:t>high-flying release moves and dismounts.</a:t>
            </a:r>
          </a:p>
          <a:p>
            <a:endParaRPr lang="en-US" sz="3200" dirty="0" smtClean="0"/>
          </a:p>
          <a:p>
            <a:r>
              <a:rPr lang="en-US" sz="3200" dirty="0" smtClean="0">
                <a:solidFill>
                  <a:srgbClr val="7030A0"/>
                </a:solidFill>
              </a:rPr>
              <a:t>Release moves </a:t>
            </a:r>
            <a:r>
              <a:rPr lang="en-US" sz="3200" dirty="0" smtClean="0"/>
              <a:t>can go from low bar to high bar, from high bar to low bar, or from releasing one bar and re grasping the same bar. </a:t>
            </a:r>
          </a:p>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normAutofit/>
          </a:bodyPr>
          <a:lstStyle/>
          <a:p>
            <a:r>
              <a:rPr lang="en-US" sz="3200" dirty="0" smtClean="0"/>
              <a:t>Many gymnasts also use pirouetting into release moves to earn </a:t>
            </a:r>
            <a:r>
              <a:rPr lang="en-US" sz="3200" dirty="0" smtClean="0">
                <a:solidFill>
                  <a:srgbClr val="7030A0"/>
                </a:solidFill>
              </a:rPr>
              <a:t>a high difficulty value. </a:t>
            </a:r>
          </a:p>
          <a:p>
            <a:r>
              <a:rPr lang="en-US" sz="3200" dirty="0" smtClean="0"/>
              <a:t>Exact handstand positions are expected with large deductions for even minor deviations</a:t>
            </a:r>
          </a:p>
          <a:p>
            <a:r>
              <a:rPr lang="en-US" sz="3200" b="1" dirty="0" smtClean="0"/>
              <a:t>This event is difficult because:</a:t>
            </a:r>
            <a:r>
              <a:rPr lang="en-US" sz="3200" dirty="0" smtClean="0"/>
              <a:t/>
            </a:r>
            <a:br>
              <a:rPr lang="en-US" sz="3200" dirty="0" smtClean="0"/>
            </a:br>
            <a:r>
              <a:rPr lang="en-US" sz="3200" dirty="0" smtClean="0"/>
              <a:t>It requires courage and precision/exactness to be able to </a:t>
            </a:r>
            <a:r>
              <a:rPr lang="en-US" sz="3200" dirty="0" smtClean="0">
                <a:solidFill>
                  <a:srgbClr val="7030A0"/>
                </a:solidFill>
              </a:rPr>
              <a:t>release and re-grasp the bars. </a:t>
            </a:r>
          </a:p>
          <a:p>
            <a:r>
              <a:rPr lang="en-US" sz="3200" dirty="0" smtClean="0"/>
              <a:t>Perfect form, straight body lines in the vertical position and a stuck landing are essential to performing well.</a:t>
            </a:r>
            <a:br>
              <a:rPr lang="en-US" sz="3200" dirty="0" smtClean="0"/>
            </a:br>
            <a:endParaRPr lang="en-US" sz="32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477000"/>
          </a:xfrm>
        </p:spPr>
        <p:txBody>
          <a:bodyPr/>
          <a:lstStyle/>
          <a:p>
            <a:r>
              <a:rPr lang="en-US" sz="3200" b="1" dirty="0" smtClean="0"/>
              <a:t>What can we expect to see? </a:t>
            </a:r>
          </a:p>
          <a:p>
            <a:r>
              <a:rPr lang="en-US" sz="3200" dirty="0" smtClean="0"/>
              <a:t>Exciting transitions from bar to bar</a:t>
            </a:r>
          </a:p>
          <a:p>
            <a:r>
              <a:rPr lang="en-US" sz="3200" dirty="0" smtClean="0"/>
              <a:t>High release/flight elements and back-to-back release elements</a:t>
            </a:r>
          </a:p>
          <a:p>
            <a:r>
              <a:rPr lang="en-US" sz="3200" dirty="0" smtClean="0"/>
              <a:t>Multiple twisting and flipping dismounts</a:t>
            </a:r>
          </a:p>
          <a:p>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763000" cy="6477000"/>
          </a:xfrm>
        </p:spPr>
        <p:txBody>
          <a:bodyPr/>
          <a:lstStyle/>
          <a:p>
            <a:pPr>
              <a:buNone/>
            </a:pPr>
            <a:r>
              <a:rPr lang="en-US" b="1" dirty="0" smtClean="0"/>
              <a:t>     </a:t>
            </a:r>
            <a:r>
              <a:rPr lang="en-US" sz="3200" b="1" dirty="0" smtClean="0"/>
              <a:t>International level routines</a:t>
            </a:r>
          </a:p>
          <a:p>
            <a:pPr>
              <a:buNone/>
            </a:pPr>
            <a:r>
              <a:rPr lang="en-US" dirty="0" smtClean="0"/>
              <a:t>   </a:t>
            </a:r>
            <a:r>
              <a:rPr lang="en-US" sz="3200" b="1" dirty="0" smtClean="0"/>
              <a:t>A routine on the uneven bars must consist of: </a:t>
            </a:r>
            <a:endParaRPr lang="en-US" sz="3200" dirty="0" smtClean="0"/>
          </a:p>
          <a:p>
            <a:pPr lvl="0"/>
            <a:r>
              <a:rPr lang="en-US" sz="3200" dirty="0" smtClean="0"/>
              <a:t>Flight element from </a:t>
            </a:r>
            <a:r>
              <a:rPr lang="en-US" sz="3200" dirty="0" smtClean="0">
                <a:solidFill>
                  <a:srgbClr val="7030A0"/>
                </a:solidFill>
              </a:rPr>
              <a:t>high bar to low bar</a:t>
            </a:r>
            <a:r>
              <a:rPr lang="en-US" sz="3200" dirty="0" smtClean="0"/>
              <a:t> and vice versa.</a:t>
            </a:r>
          </a:p>
          <a:p>
            <a:pPr lvl="0"/>
            <a:r>
              <a:rPr lang="en-US" sz="3200" dirty="0" smtClean="0"/>
              <a:t>Flight element on the same bar</a:t>
            </a:r>
          </a:p>
          <a:p>
            <a:pPr lvl="0"/>
            <a:r>
              <a:rPr lang="en-US" sz="3200" dirty="0" smtClean="0"/>
              <a:t>At least two different </a:t>
            </a:r>
            <a:r>
              <a:rPr lang="en-US" sz="3200" dirty="0" smtClean="0">
                <a:solidFill>
                  <a:srgbClr val="FF0000"/>
                </a:solidFill>
              </a:rPr>
              <a:t>grips, </a:t>
            </a:r>
            <a:r>
              <a:rPr lang="en-US" sz="3200" dirty="0" smtClean="0"/>
              <a:t>and a close bar circle element</a:t>
            </a:r>
          </a:p>
          <a:p>
            <a:pPr lvl="0"/>
            <a:r>
              <a:rPr lang="en-US" sz="3200" dirty="0" smtClean="0"/>
              <a:t>Non flight with a turn on the bar, for example turning </a:t>
            </a:r>
            <a:r>
              <a:rPr lang="en-US" sz="3200" u="sng" dirty="0" smtClean="0">
                <a:hlinkClick r:id="rId2" tooltip="Handstand"/>
              </a:rPr>
              <a:t>handstands</a:t>
            </a:r>
            <a:endParaRPr lang="en-US" sz="3200" dirty="0" smtClean="0"/>
          </a:p>
          <a:p>
            <a:pPr lvl="0"/>
            <a:r>
              <a:rPr lang="en-US" sz="3200" dirty="0" smtClean="0"/>
              <a:t>Dismount</a:t>
            </a:r>
            <a:endParaRPr lang="en-US" sz="3200"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10600" cy="6400800"/>
          </a:xfrm>
        </p:spPr>
        <p:txBody>
          <a:bodyPr>
            <a:normAutofit fontScale="92500" lnSpcReduction="10000"/>
          </a:bodyPr>
          <a:lstStyle/>
          <a:p>
            <a:pPr algn="just">
              <a:buNone/>
            </a:pPr>
            <a:r>
              <a:rPr lang="en-US" sz="2800" dirty="0" smtClean="0">
                <a:solidFill>
                  <a:schemeClr val="tx1"/>
                </a:solidFill>
                <a:latin typeface="Nyala" pitchFamily="2" charset="0"/>
              </a:rPr>
              <a:t>	</a:t>
            </a:r>
            <a:r>
              <a:rPr lang="en-US" sz="3200" dirty="0" smtClean="0">
                <a:solidFill>
                  <a:schemeClr val="tx1"/>
                </a:solidFill>
              </a:rPr>
              <a:t>The </a:t>
            </a:r>
            <a:r>
              <a:rPr lang="en-US" sz="3200" dirty="0" smtClean="0">
                <a:solidFill>
                  <a:schemeClr val="tx1"/>
                </a:solidFill>
                <a:effectLst>
                  <a:outerShdw blurRad="38100" dist="38100" dir="2700000" algn="tl">
                    <a:srgbClr val="000000">
                      <a:alpha val="43137"/>
                    </a:srgbClr>
                  </a:outerShdw>
                </a:effectLst>
              </a:rPr>
              <a:t>most spectacular/very impressive </a:t>
            </a:r>
            <a:r>
              <a:rPr lang="en-US" sz="3200" dirty="0" smtClean="0">
                <a:solidFill>
                  <a:schemeClr val="tx1"/>
                </a:solidFill>
              </a:rPr>
              <a:t>of the women’s events, </a:t>
            </a:r>
          </a:p>
          <a:p>
            <a:pPr algn="just">
              <a:buNone/>
            </a:pPr>
            <a:r>
              <a:rPr lang="en-US" sz="3200" dirty="0" smtClean="0">
                <a:solidFill>
                  <a:schemeClr val="tx1"/>
                </a:solidFill>
              </a:rPr>
              <a:t>	</a:t>
            </a:r>
            <a:r>
              <a:rPr lang="en-US" sz="3200" dirty="0" smtClean="0">
                <a:solidFill>
                  <a:srgbClr val="FF0000"/>
                </a:solidFill>
              </a:rPr>
              <a:t>Demands</a:t>
            </a:r>
            <a:r>
              <a:rPr lang="en-US" sz="3200" dirty="0" smtClean="0">
                <a:solidFill>
                  <a:schemeClr val="tx1"/>
                </a:solidFill>
              </a:rPr>
              <a:t> - </a:t>
            </a:r>
            <a:r>
              <a:rPr lang="en-US" sz="3200" dirty="0" smtClean="0">
                <a:solidFill>
                  <a:schemeClr val="tx1"/>
                </a:solidFill>
                <a:effectLst>
                  <a:outerShdw blurRad="38100" dist="38100" dir="2700000" algn="tl">
                    <a:srgbClr val="000000">
                      <a:alpha val="43137"/>
                    </a:srgbClr>
                  </a:outerShdw>
                </a:effectLst>
              </a:rPr>
              <a:t>strength, concentration</a:t>
            </a:r>
            <a:r>
              <a:rPr lang="en-US" sz="3200" dirty="0" smtClean="0">
                <a:solidFill>
                  <a:schemeClr val="tx1"/>
                </a:solidFill>
              </a:rPr>
              <a:t>, </a:t>
            </a:r>
            <a:r>
              <a:rPr lang="en-US" sz="3200" dirty="0" smtClean="0">
                <a:solidFill>
                  <a:schemeClr val="tx1"/>
                </a:solidFill>
                <a:effectLst>
                  <a:outerShdw blurRad="38100" dist="38100" dir="2700000" algn="tl">
                    <a:srgbClr val="000000">
                      <a:alpha val="43137"/>
                    </a:srgbClr>
                  </a:outerShdw>
                </a:effectLst>
              </a:rPr>
              <a:t>courage, coordination </a:t>
            </a:r>
            <a:r>
              <a:rPr lang="en-US" sz="3200" dirty="0" smtClean="0">
                <a:solidFill>
                  <a:schemeClr val="tx1"/>
                </a:solidFill>
              </a:rPr>
              <a:t>and</a:t>
            </a:r>
            <a:r>
              <a:rPr lang="en-US" sz="3200" dirty="0" smtClean="0">
                <a:solidFill>
                  <a:schemeClr val="tx1"/>
                </a:solidFill>
                <a:effectLst>
                  <a:outerShdw blurRad="38100" dist="38100" dir="2700000" algn="tl">
                    <a:srgbClr val="000000">
                      <a:alpha val="43137"/>
                    </a:srgbClr>
                  </a:outerShdw>
                </a:effectLst>
              </a:rPr>
              <a:t> split-second timing</a:t>
            </a:r>
            <a:r>
              <a:rPr lang="en-US" sz="3200" dirty="0" smtClean="0">
                <a:solidFill>
                  <a:schemeClr val="tx1"/>
                </a:solidFill>
              </a:rPr>
              <a:t>. </a:t>
            </a:r>
          </a:p>
          <a:p>
            <a:pPr algn="just">
              <a:buNone/>
            </a:pPr>
            <a:r>
              <a:rPr lang="en-US" sz="3200" dirty="0" smtClean="0">
                <a:solidFill>
                  <a:schemeClr val="tx1"/>
                </a:solidFill>
              </a:rPr>
              <a:t>	C</a:t>
            </a:r>
            <a:r>
              <a:rPr lang="en-US" sz="3200" dirty="0" smtClean="0">
                <a:solidFill>
                  <a:schemeClr val="tx1"/>
                </a:solidFill>
                <a:effectLst>
                  <a:outerShdw blurRad="38100" dist="38100" dir="2700000" algn="tl">
                    <a:srgbClr val="000000">
                      <a:alpha val="43137"/>
                    </a:srgbClr>
                  </a:outerShdw>
                </a:effectLst>
              </a:rPr>
              <a:t>ommon way to</a:t>
            </a:r>
            <a:r>
              <a:rPr lang="en-US" sz="3200" dirty="0" smtClean="0">
                <a:solidFill>
                  <a:srgbClr val="FF0000"/>
                </a:solidFill>
                <a:effectLst>
                  <a:outerShdw blurRad="38100" dist="38100" dir="2700000" algn="tl">
                    <a:srgbClr val="000000">
                      <a:alpha val="43137"/>
                    </a:srgbClr>
                  </a:outerShdw>
                </a:effectLst>
              </a:rPr>
              <a:t> mount </a:t>
            </a:r>
            <a:r>
              <a:rPr lang="en-US" sz="3200" dirty="0" smtClean="0">
                <a:solidFill>
                  <a:schemeClr val="tx1"/>
                </a:solidFill>
                <a:effectLst>
                  <a:outerShdw blurRad="38100" dist="38100" dir="2700000" algn="tl">
                    <a:srgbClr val="000000">
                      <a:alpha val="43137"/>
                    </a:srgbClr>
                  </a:outerShdw>
                </a:effectLst>
              </a:rPr>
              <a:t>- jumping towards the lower bar first. Big swings </a:t>
            </a:r>
            <a:r>
              <a:rPr lang="en-US" sz="3200" dirty="0" smtClean="0">
                <a:solidFill>
                  <a:schemeClr val="tx1"/>
                </a:solidFill>
              </a:rPr>
              <a:t>that begin in </a:t>
            </a:r>
            <a:r>
              <a:rPr lang="en-US" sz="3200" dirty="0" smtClean="0">
                <a:solidFill>
                  <a:schemeClr val="tx1"/>
                </a:solidFill>
                <a:effectLst>
                  <a:outerShdw blurRad="38100" dist="38100" dir="2700000" algn="tl">
                    <a:srgbClr val="000000">
                      <a:alpha val="43137"/>
                    </a:srgbClr>
                  </a:outerShdw>
                </a:effectLst>
              </a:rPr>
              <a:t>handstands</a:t>
            </a:r>
            <a:r>
              <a:rPr lang="en-US" sz="3200" dirty="0" smtClean="0">
                <a:solidFill>
                  <a:schemeClr val="tx1"/>
                </a:solidFill>
              </a:rPr>
              <a:t> on the high bar, incorporating multiple </a:t>
            </a:r>
            <a:r>
              <a:rPr lang="en-US" sz="3200" dirty="0" smtClean="0">
                <a:solidFill>
                  <a:srgbClr val="FF0000"/>
                </a:solidFill>
                <a:effectLst>
                  <a:outerShdw blurRad="38100" dist="38100" dir="2700000" algn="tl">
                    <a:srgbClr val="000000">
                      <a:alpha val="43137"/>
                    </a:srgbClr>
                  </a:outerShdw>
                </a:effectLst>
              </a:rPr>
              <a:t>hand changes</a:t>
            </a:r>
            <a:r>
              <a:rPr lang="en-US" sz="3200" dirty="0" smtClean="0">
                <a:solidFill>
                  <a:schemeClr val="tx1"/>
                </a:solidFill>
                <a:effectLst>
                  <a:outerShdw blurRad="38100" dist="38100" dir="2700000" algn="tl">
                    <a:srgbClr val="000000">
                      <a:alpha val="43137"/>
                    </a:srgbClr>
                  </a:outerShdw>
                </a:effectLst>
              </a:rPr>
              <a:t>, pirouettes </a:t>
            </a:r>
            <a:r>
              <a:rPr lang="en-US" sz="3200" dirty="0" smtClean="0">
                <a:solidFill>
                  <a:schemeClr val="tx1"/>
                </a:solidFill>
              </a:rPr>
              <a:t>and </a:t>
            </a:r>
            <a:r>
              <a:rPr lang="en-US" sz="3200" dirty="0" smtClean="0">
                <a:solidFill>
                  <a:srgbClr val="FF0000"/>
                </a:solidFill>
                <a:effectLst>
                  <a:outerShdw blurRad="38100" dist="38100" dir="2700000" algn="tl">
                    <a:srgbClr val="000000">
                      <a:alpha val="43137"/>
                    </a:srgbClr>
                  </a:outerShdw>
                </a:effectLst>
              </a:rPr>
              <a:t>release</a:t>
            </a:r>
            <a:r>
              <a:rPr lang="en-US" sz="3200" dirty="0" smtClean="0">
                <a:solidFill>
                  <a:schemeClr val="tx1"/>
                </a:solidFill>
                <a:effectLst>
                  <a:outerShdw blurRad="38100" dist="38100" dir="2700000" algn="tl">
                    <a:srgbClr val="000000">
                      <a:alpha val="43137"/>
                    </a:srgbClr>
                  </a:outerShdw>
                </a:effectLst>
              </a:rPr>
              <a:t> </a:t>
            </a:r>
            <a:r>
              <a:rPr lang="en-US" sz="3200" dirty="0" smtClean="0">
                <a:solidFill>
                  <a:schemeClr val="tx1"/>
                </a:solidFill>
              </a:rPr>
              <a:t>elements. </a:t>
            </a:r>
            <a:endParaRPr lang="en-US" sz="3200" dirty="0" smtClean="0">
              <a:solidFill>
                <a:schemeClr val="tx1"/>
              </a:solidFill>
              <a:effectLst>
                <a:outerShdw blurRad="38100" dist="38100" dir="2700000" algn="tl">
                  <a:srgbClr val="000000">
                    <a:alpha val="43137"/>
                  </a:srgbClr>
                </a:outerShdw>
              </a:effectLst>
            </a:endParaRPr>
          </a:p>
          <a:p>
            <a:pPr algn="just">
              <a:buNone/>
            </a:pPr>
            <a:r>
              <a:rPr lang="en-US" sz="3200" dirty="0" smtClean="0">
                <a:solidFill>
                  <a:schemeClr val="tx1"/>
                </a:solidFill>
                <a:effectLst>
                  <a:outerShdw blurRad="38100" dist="38100" dir="2700000" algn="tl">
                    <a:srgbClr val="000000">
                      <a:alpha val="43137"/>
                    </a:srgbClr>
                  </a:outerShdw>
                </a:effectLst>
              </a:rPr>
              <a:t>	</a:t>
            </a:r>
            <a:r>
              <a:rPr lang="en-US" sz="3200" dirty="0" smtClean="0">
                <a:solidFill>
                  <a:srgbClr val="FF0000"/>
                </a:solidFill>
                <a:effectLst>
                  <a:outerShdw blurRad="38100" dist="38100" dir="2700000" algn="tl">
                    <a:srgbClr val="000000">
                      <a:alpha val="43137"/>
                    </a:srgbClr>
                  </a:outerShdw>
                </a:effectLst>
              </a:rPr>
              <a:t>Swinging, circling, transitional, and release moves</a:t>
            </a:r>
            <a:r>
              <a:rPr lang="en-US" sz="3200" dirty="0" smtClean="0">
                <a:solidFill>
                  <a:schemeClr val="tx1"/>
                </a:solidFill>
                <a:effectLst>
                  <a:outerShdw blurRad="38100" dist="38100" dir="2700000" algn="tl">
                    <a:srgbClr val="000000">
                      <a:alpha val="43137"/>
                    </a:srgbClr>
                  </a:outerShdw>
                </a:effectLst>
              </a:rPr>
              <a:t> </a:t>
            </a:r>
            <a:r>
              <a:rPr lang="en-US" sz="3200" dirty="0" smtClean="0">
                <a:solidFill>
                  <a:schemeClr val="tx1"/>
                </a:solidFill>
              </a:rPr>
              <a:t>— as well as moves that pass through the </a:t>
            </a:r>
            <a:r>
              <a:rPr lang="en-US" sz="3200" dirty="0" smtClean="0">
                <a:solidFill>
                  <a:schemeClr val="tx1"/>
                </a:solidFill>
                <a:effectLst>
                  <a:outerShdw blurRad="38100" dist="38100" dir="2700000" algn="tl">
                    <a:srgbClr val="000000">
                      <a:alpha val="43137"/>
                    </a:srgbClr>
                  </a:outerShdw>
                </a:effectLst>
              </a:rPr>
              <a:t>handstand. </a:t>
            </a:r>
          </a:p>
          <a:p>
            <a:pPr algn="just">
              <a:buNone/>
            </a:pPr>
            <a:r>
              <a:rPr lang="en-US" sz="3200" dirty="0" smtClean="0">
                <a:solidFill>
                  <a:schemeClr val="tx1"/>
                </a:solidFill>
                <a:effectLst>
                  <a:outerShdw blurRad="38100" dist="38100" dir="2700000" algn="tl">
                    <a:srgbClr val="000000">
                      <a:alpha val="43137"/>
                    </a:srgbClr>
                  </a:outerShdw>
                </a:effectLst>
              </a:rPr>
              <a:t>	Flow</a:t>
            </a:r>
            <a:r>
              <a:rPr lang="en-US" sz="3200" dirty="0" smtClean="0">
                <a:solidFill>
                  <a:schemeClr val="tx1"/>
                </a:solidFill>
              </a:rPr>
              <a:t> from one skill to the next </a:t>
            </a:r>
            <a:r>
              <a:rPr lang="en-US" sz="3200" dirty="0" smtClean="0">
                <a:solidFill>
                  <a:schemeClr val="tx1"/>
                </a:solidFill>
                <a:effectLst>
                  <a:outerShdw blurRad="38100" dist="38100" dir="2700000" algn="tl">
                    <a:srgbClr val="000000">
                      <a:alpha val="43137"/>
                    </a:srgbClr>
                  </a:outerShdw>
                </a:effectLst>
              </a:rPr>
              <a:t>without pauses</a:t>
            </a:r>
          </a:p>
          <a:p>
            <a:pPr algn="just">
              <a:buNone/>
            </a:pPr>
            <a:r>
              <a:rPr lang="en-US" sz="3200" dirty="0" smtClean="0">
                <a:solidFill>
                  <a:schemeClr val="tx1"/>
                </a:solidFill>
              </a:rPr>
              <a:t>	</a:t>
            </a:r>
            <a:r>
              <a:rPr lang="en-US" sz="3200" dirty="0" smtClean="0">
                <a:solidFill>
                  <a:schemeClr val="tx1"/>
                </a:solidFill>
                <a:effectLst>
                  <a:outerShdw blurRad="38100" dist="38100" dir="2700000" algn="tl">
                    <a:srgbClr val="000000">
                      <a:alpha val="43137"/>
                    </a:srgbClr>
                  </a:outerShdw>
                </a:effectLst>
              </a:rPr>
              <a:t>Dismount </a:t>
            </a:r>
            <a:r>
              <a:rPr lang="en-US" sz="3200" dirty="0" smtClean="0">
                <a:solidFill>
                  <a:schemeClr val="tx1"/>
                </a:solidFill>
              </a:rPr>
              <a:t>and</a:t>
            </a:r>
            <a:r>
              <a:rPr lang="en-US" sz="3200" dirty="0" smtClean="0">
                <a:solidFill>
                  <a:schemeClr val="tx1"/>
                </a:solidFill>
                <a:effectLst>
                  <a:outerShdw blurRad="38100" dist="38100" dir="2700000" algn="tl">
                    <a:srgbClr val="000000">
                      <a:alpha val="43137"/>
                    </a:srgbClr>
                  </a:outerShdw>
                </a:effectLst>
              </a:rPr>
              <a:t> stick her landing</a:t>
            </a:r>
            <a:r>
              <a:rPr lang="en-US" sz="3200" dirty="0" smtClean="0">
                <a:solidFill>
                  <a:schemeClr val="tx1"/>
                </a:solidFill>
              </a:rPr>
              <a:t>.</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686800" cy="6324600"/>
          </a:xfrm>
        </p:spPr>
        <p:txBody>
          <a:bodyPr>
            <a:normAutofit/>
          </a:bodyPr>
          <a:lstStyle/>
          <a:p>
            <a:pPr>
              <a:buNone/>
            </a:pPr>
            <a:r>
              <a:rPr lang="en-US" sz="3200" dirty="0" smtClean="0">
                <a:latin typeface="Nyala" pitchFamily="2" charset="0"/>
              </a:rPr>
              <a:t>  </a:t>
            </a:r>
            <a:r>
              <a:rPr lang="en-US" sz="3200" dirty="0" smtClean="0">
                <a:solidFill>
                  <a:schemeClr val="tx1"/>
                </a:solidFill>
              </a:rPr>
              <a:t>The </a:t>
            </a:r>
            <a:r>
              <a:rPr lang="en-US" sz="3200" b="1" dirty="0" smtClean="0">
                <a:solidFill>
                  <a:schemeClr val="tx1"/>
                </a:solidFill>
              </a:rPr>
              <a:t>uneven bars</a:t>
            </a:r>
            <a:r>
              <a:rPr lang="en-US" sz="3200" dirty="0" smtClean="0">
                <a:solidFill>
                  <a:schemeClr val="tx1"/>
                </a:solidFill>
              </a:rPr>
              <a:t> or </a:t>
            </a:r>
            <a:r>
              <a:rPr lang="en-US" sz="3200" b="1" dirty="0" smtClean="0">
                <a:solidFill>
                  <a:schemeClr val="tx1"/>
                </a:solidFill>
              </a:rPr>
              <a:t>asymmetric bars</a:t>
            </a:r>
            <a:r>
              <a:rPr lang="en-US" sz="3200" dirty="0" smtClean="0">
                <a:solidFill>
                  <a:schemeClr val="tx1"/>
                </a:solidFill>
              </a:rPr>
              <a:t> UB or </a:t>
            </a:r>
            <a:r>
              <a:rPr lang="en-US" sz="3200" b="1" dirty="0" smtClean="0">
                <a:solidFill>
                  <a:schemeClr val="tx1"/>
                </a:solidFill>
              </a:rPr>
              <a:t>AB,</a:t>
            </a:r>
            <a:r>
              <a:rPr lang="en-US" sz="3200" dirty="0" smtClean="0">
                <a:solidFill>
                  <a:schemeClr val="tx1"/>
                </a:solidFill>
              </a:rPr>
              <a:t> and the apparatus and event are often referred to simply </a:t>
            </a:r>
            <a:r>
              <a:rPr lang="en-US" sz="3200" dirty="0" smtClean="0">
                <a:solidFill>
                  <a:schemeClr val="tx1"/>
                </a:solidFill>
                <a:effectLst>
                  <a:outerShdw blurRad="38100" dist="38100" dir="2700000" algn="tl">
                    <a:srgbClr val="000000">
                      <a:alpha val="43137"/>
                    </a:srgbClr>
                  </a:outerShdw>
                </a:effectLst>
              </a:rPr>
              <a:t>as "bars".</a:t>
            </a:r>
          </a:p>
          <a:p>
            <a:pPr>
              <a:buNone/>
            </a:pPr>
            <a:r>
              <a:rPr lang="en-US" sz="3200" b="1" dirty="0" smtClean="0"/>
              <a:t>   </a:t>
            </a:r>
            <a:r>
              <a:rPr lang="en-US" sz="3600" b="1" dirty="0" smtClean="0">
                <a:solidFill>
                  <a:srgbClr val="FF0000"/>
                </a:solidFill>
              </a:rPr>
              <a:t>Scoring and rules</a:t>
            </a:r>
          </a:p>
          <a:p>
            <a:r>
              <a:rPr lang="en-US" sz="3200" dirty="0" smtClean="0">
                <a:solidFill>
                  <a:schemeClr val="tx1"/>
                </a:solidFill>
                <a:effectLst>
                  <a:outerShdw blurRad="38100" dist="38100" dir="2700000" algn="tl">
                    <a:srgbClr val="000000">
                      <a:alpha val="43137"/>
                    </a:srgbClr>
                  </a:outerShdw>
                </a:effectLst>
              </a:rPr>
              <a:t>Based on difficulty, form, technique &amp; composition. </a:t>
            </a:r>
          </a:p>
          <a:p>
            <a:r>
              <a:rPr lang="en-US" sz="3200" dirty="0" smtClean="0">
                <a:solidFill>
                  <a:schemeClr val="tx1"/>
                </a:solidFill>
                <a:effectLst>
                  <a:outerShdw blurRad="38100" dist="38100" dir="2700000" algn="tl">
                    <a:srgbClr val="000000">
                      <a:alpha val="43137"/>
                    </a:srgbClr>
                  </a:outerShdw>
                </a:effectLst>
              </a:rPr>
              <a:t>Deductions are taken for execution errors, </a:t>
            </a:r>
            <a:r>
              <a:rPr lang="en-US" sz="3200" dirty="0" smtClean="0">
                <a:solidFill>
                  <a:srgbClr val="FF0000"/>
                </a:solidFill>
                <a:effectLst>
                  <a:outerShdw blurRad="38100" dist="38100" dir="2700000" algn="tl">
                    <a:srgbClr val="000000">
                      <a:alpha val="43137"/>
                    </a:srgbClr>
                  </a:outerShdw>
                </a:effectLst>
              </a:rPr>
              <a:t>poor form, falls, pauses</a:t>
            </a:r>
            <a:r>
              <a:rPr lang="en-US" sz="3200" dirty="0" smtClean="0">
                <a:solidFill>
                  <a:srgbClr val="FF0000"/>
                </a:solidFill>
              </a:rPr>
              <a:t>, </a:t>
            </a:r>
            <a:r>
              <a:rPr lang="en-US" sz="3200" dirty="0" smtClean="0">
                <a:solidFill>
                  <a:schemeClr val="tx1"/>
                </a:solidFill>
                <a:effectLst>
                  <a:outerShdw blurRad="38100" dist="38100" dir="2700000" algn="tl">
                    <a:srgbClr val="000000">
                      <a:alpha val="43137"/>
                    </a:srgbClr>
                  </a:outerShdw>
                </a:effectLst>
              </a:rPr>
              <a:t>"</a:t>
            </a:r>
            <a:r>
              <a:rPr lang="en-US" sz="3200" dirty="0" smtClean="0">
                <a:solidFill>
                  <a:srgbClr val="FF0000"/>
                </a:solidFill>
                <a:effectLst>
                  <a:outerShdw blurRad="38100" dist="38100" dir="2700000" algn="tl">
                    <a:srgbClr val="000000">
                      <a:alpha val="43137"/>
                    </a:srgbClr>
                  </a:outerShdw>
                </a:effectLst>
              </a:rPr>
              <a:t>empty" swings </a:t>
            </a:r>
            <a:r>
              <a:rPr lang="en-US" sz="3200" dirty="0" smtClean="0">
                <a:solidFill>
                  <a:schemeClr val="tx1"/>
                </a:solidFill>
              </a:rPr>
              <a:t>(extra swings that do not lead into another skill), </a:t>
            </a:r>
            <a:r>
              <a:rPr lang="en-US" sz="3200" dirty="0" smtClean="0">
                <a:solidFill>
                  <a:srgbClr val="FF0000"/>
                </a:solidFill>
                <a:effectLst>
                  <a:outerShdw blurRad="38100" dist="38100" dir="2700000" algn="tl">
                    <a:srgbClr val="000000">
                      <a:alpha val="43137"/>
                    </a:srgbClr>
                  </a:outerShdw>
                </a:effectLst>
              </a:rPr>
              <a:t>steps on the dismount</a:t>
            </a:r>
            <a:r>
              <a:rPr lang="en-US" sz="3200" dirty="0" smtClean="0">
                <a:solidFill>
                  <a:schemeClr val="tx1"/>
                </a:solidFill>
              </a:rPr>
              <a:t>, and other mistakes. </a:t>
            </a:r>
          </a:p>
          <a:p>
            <a:pPr>
              <a:buNone/>
            </a:pPr>
            <a:endParaRPr lang="en-US" dirty="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763000" cy="6400800"/>
          </a:xfrm>
        </p:spPr>
        <p:txBody>
          <a:bodyPr>
            <a:noAutofit/>
          </a:bodyPr>
          <a:lstStyle/>
          <a:p>
            <a:pPr algn="just" fontAlgn="base">
              <a:buNone/>
            </a:pPr>
            <a:r>
              <a:rPr lang="en-US" b="1" dirty="0" smtClean="0">
                <a:solidFill>
                  <a:schemeClr val="tx1"/>
                </a:solidFill>
                <a:latin typeface="Nyala" pitchFamily="2" charset="0"/>
              </a:rPr>
              <a:t>   </a:t>
            </a:r>
            <a:r>
              <a:rPr lang="en-US" sz="3200" b="1" dirty="0" smtClean="0">
                <a:solidFill>
                  <a:schemeClr val="tx1"/>
                </a:solidFill>
              </a:rPr>
              <a:t>Types of uneven bar skills:</a:t>
            </a:r>
            <a:endParaRPr lang="en-US" sz="3200" dirty="0" smtClean="0">
              <a:solidFill>
                <a:schemeClr val="tx1"/>
              </a:solidFill>
            </a:endParaRPr>
          </a:p>
          <a:p>
            <a:pPr algn="just" fontAlgn="base"/>
            <a:r>
              <a:rPr lang="en-US" sz="3200" dirty="0" smtClean="0">
                <a:solidFill>
                  <a:schemeClr val="tx1"/>
                </a:solidFill>
                <a:effectLst>
                  <a:outerShdw blurRad="38100" dist="38100" dir="2700000" algn="tl">
                    <a:srgbClr val="000000">
                      <a:alpha val="43137"/>
                    </a:srgbClr>
                  </a:outerShdw>
                </a:effectLst>
              </a:rPr>
              <a:t>release moves, pirouettes, and circles.</a:t>
            </a:r>
          </a:p>
          <a:p>
            <a:pPr algn="just" fontAlgn="base"/>
            <a:r>
              <a:rPr lang="en-US" sz="3200" dirty="0" smtClean="0">
                <a:solidFill>
                  <a:schemeClr val="tx1"/>
                </a:solidFill>
              </a:rPr>
              <a:t>In a </a:t>
            </a:r>
            <a:r>
              <a:rPr lang="en-US" sz="3200" b="1" dirty="0" smtClean="0">
                <a:solidFill>
                  <a:srgbClr val="FF0000"/>
                </a:solidFill>
                <a:hlinkClick r:id="rId3"/>
              </a:rPr>
              <a:t>release move</a:t>
            </a:r>
            <a:r>
              <a:rPr lang="en-US" sz="3200" b="1" dirty="0" smtClean="0">
                <a:solidFill>
                  <a:srgbClr val="FF0000"/>
                </a:solidFill>
              </a:rPr>
              <a:t> </a:t>
            </a:r>
            <a:r>
              <a:rPr lang="en-US" sz="3200" dirty="0" smtClean="0">
                <a:solidFill>
                  <a:schemeClr val="tx1"/>
                </a:solidFill>
              </a:rPr>
              <a:t>- a gymnast let’s goes </a:t>
            </a:r>
            <a:r>
              <a:rPr lang="en-US" sz="3200" dirty="0" smtClean="0">
                <a:solidFill>
                  <a:schemeClr val="tx1"/>
                </a:solidFill>
                <a:effectLst>
                  <a:outerShdw blurRad="38100" dist="38100" dir="2700000" algn="tl">
                    <a:srgbClr val="000000">
                      <a:alpha val="43137"/>
                    </a:srgbClr>
                  </a:outerShdw>
                </a:effectLst>
              </a:rPr>
              <a:t>of the bar and then re grasps</a:t>
            </a:r>
            <a:r>
              <a:rPr lang="en-US" sz="3200" dirty="0" smtClean="0">
                <a:solidFill>
                  <a:schemeClr val="tx1"/>
                </a:solidFill>
              </a:rPr>
              <a:t> it. </a:t>
            </a:r>
          </a:p>
          <a:p>
            <a:pPr algn="just" fontAlgn="base"/>
            <a:r>
              <a:rPr lang="en-US" sz="3200" dirty="0" smtClean="0">
                <a:solidFill>
                  <a:schemeClr val="tx1"/>
                </a:solidFill>
              </a:rPr>
              <a:t>Common </a:t>
            </a:r>
            <a:r>
              <a:rPr lang="en-US" sz="3200" dirty="0" smtClean="0">
                <a:solidFill>
                  <a:srgbClr val="FF0000"/>
                </a:solidFill>
              </a:rPr>
              <a:t>release moves </a:t>
            </a:r>
            <a:r>
              <a:rPr lang="en-US" sz="3200" dirty="0" smtClean="0">
                <a:solidFill>
                  <a:schemeClr val="tx1"/>
                </a:solidFill>
              </a:rPr>
              <a:t>are:- - </a:t>
            </a:r>
            <a:r>
              <a:rPr lang="en-US" sz="3200" b="1" dirty="0" err="1" smtClean="0">
                <a:solidFill>
                  <a:schemeClr val="tx1"/>
                </a:solidFill>
                <a:hlinkClick r:id="rId4"/>
              </a:rPr>
              <a:t>jaeger</a:t>
            </a:r>
            <a:r>
              <a:rPr lang="en-US" sz="3200" b="1" dirty="0" smtClean="0">
                <a:solidFill>
                  <a:schemeClr val="tx1"/>
                </a:solidFill>
              </a:rPr>
              <a:t>, </a:t>
            </a:r>
            <a:r>
              <a:rPr lang="en-US" sz="3200" b="1" dirty="0" smtClean="0">
                <a:solidFill>
                  <a:schemeClr val="tx1"/>
                </a:solidFill>
                <a:hlinkClick r:id="rId5"/>
              </a:rPr>
              <a:t>reverse </a:t>
            </a:r>
            <a:r>
              <a:rPr lang="en-US" sz="3200" b="1" dirty="0" err="1" smtClean="0">
                <a:solidFill>
                  <a:schemeClr val="tx1"/>
                </a:solidFill>
                <a:hlinkClick r:id="rId5"/>
              </a:rPr>
              <a:t>hecht</a:t>
            </a:r>
            <a:r>
              <a:rPr lang="en-US" sz="3200" b="1" dirty="0" smtClean="0">
                <a:solidFill>
                  <a:schemeClr val="tx1"/>
                </a:solidFill>
              </a:rPr>
              <a:t>, </a:t>
            </a:r>
            <a:r>
              <a:rPr lang="en-US" sz="3200" b="1" dirty="0" err="1" smtClean="0">
                <a:solidFill>
                  <a:schemeClr val="tx1"/>
                </a:solidFill>
                <a:hlinkClick r:id="rId6"/>
              </a:rPr>
              <a:t>gienger</a:t>
            </a:r>
            <a:r>
              <a:rPr lang="en-US" sz="3200" b="1" dirty="0" smtClean="0">
                <a:solidFill>
                  <a:schemeClr val="tx1"/>
                </a:solidFill>
              </a:rPr>
              <a:t>, </a:t>
            </a:r>
            <a:r>
              <a:rPr lang="en-US" sz="3200" b="1" dirty="0" err="1" smtClean="0">
                <a:solidFill>
                  <a:schemeClr val="tx1"/>
                </a:solidFill>
                <a:hlinkClick r:id="rId7"/>
              </a:rPr>
              <a:t>pak</a:t>
            </a:r>
            <a:r>
              <a:rPr lang="en-US" sz="3200" b="1" dirty="0" smtClean="0">
                <a:solidFill>
                  <a:schemeClr val="tx1"/>
                </a:solidFill>
                <a:hlinkClick r:id="rId7"/>
              </a:rPr>
              <a:t> </a:t>
            </a:r>
            <a:r>
              <a:rPr lang="en-US" sz="3200" b="1" dirty="0" err="1" smtClean="0">
                <a:solidFill>
                  <a:schemeClr val="tx1"/>
                </a:solidFill>
                <a:hlinkClick r:id="rId7"/>
              </a:rPr>
              <a:t>salto</a:t>
            </a:r>
            <a:r>
              <a:rPr lang="en-US" sz="3200" b="1" dirty="0" smtClean="0">
                <a:solidFill>
                  <a:schemeClr val="tx1"/>
                </a:solidFill>
              </a:rPr>
              <a:t>, and </a:t>
            </a:r>
            <a:r>
              <a:rPr lang="en-US" sz="3200" b="1" dirty="0" err="1" smtClean="0">
                <a:solidFill>
                  <a:schemeClr val="tx1"/>
                </a:solidFill>
                <a:hlinkClick r:id="rId8"/>
              </a:rPr>
              <a:t>shaposhnikova</a:t>
            </a:r>
            <a:r>
              <a:rPr lang="en-US" sz="3200" b="1" dirty="0" smtClean="0">
                <a:solidFill>
                  <a:schemeClr val="tx1"/>
                </a:solidFill>
              </a:rPr>
              <a:t> </a:t>
            </a:r>
            <a:r>
              <a:rPr lang="en-US" sz="3200" dirty="0" smtClean="0">
                <a:solidFill>
                  <a:schemeClr val="tx1"/>
                </a:solidFill>
              </a:rPr>
              <a:t>(named after the first person performs it)</a:t>
            </a:r>
          </a:p>
          <a:p>
            <a:pPr algn="just" fontAlgn="base"/>
            <a:r>
              <a:rPr lang="en-US" sz="3200" dirty="0" smtClean="0">
                <a:solidFill>
                  <a:schemeClr val="tx1"/>
                </a:solidFill>
              </a:rPr>
              <a:t>Circles, such as </a:t>
            </a:r>
            <a:r>
              <a:rPr lang="en-US" sz="3200" dirty="0" smtClean="0">
                <a:solidFill>
                  <a:schemeClr val="tx1"/>
                </a:solidFill>
                <a:hlinkClick r:id="rId9"/>
              </a:rPr>
              <a:t>giants</a:t>
            </a:r>
            <a:r>
              <a:rPr lang="en-US" sz="3200" dirty="0" smtClean="0">
                <a:solidFill>
                  <a:schemeClr val="tx1"/>
                </a:solidFill>
              </a:rPr>
              <a:t> and </a:t>
            </a:r>
            <a:r>
              <a:rPr lang="en-US" sz="3200" b="1" dirty="0" smtClean="0">
                <a:hlinkClick r:id="rId10"/>
              </a:rPr>
              <a:t>free hip circles</a:t>
            </a:r>
            <a:endParaRPr lang="en-US" sz="3200" b="1" dirty="0" smtClean="0"/>
          </a:p>
          <a:p>
            <a:pPr algn="just" fontAlgn="base">
              <a:buNone/>
            </a:pPr>
            <a:endParaRPr lang="en-US" sz="2800" dirty="0" smtClean="0">
              <a:solidFill>
                <a:schemeClr val="tx1"/>
              </a:solidFill>
              <a:latin typeface="Nyala" pitchFamily="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77000"/>
          </a:xfrm>
        </p:spPr>
        <p:txBody>
          <a:bodyPr>
            <a:normAutofit/>
          </a:bodyPr>
          <a:lstStyle/>
          <a:p>
            <a:r>
              <a:rPr lang="en-US" sz="3200" b="1" dirty="0" smtClean="0">
                <a:solidFill>
                  <a:srgbClr val="7030A0"/>
                </a:solidFill>
              </a:rPr>
              <a:t>Gymnastics</a:t>
            </a:r>
          </a:p>
          <a:p>
            <a:r>
              <a:rPr lang="en-US" sz="3200" b="1" dirty="0" smtClean="0">
                <a:solidFill>
                  <a:srgbClr val="7030A0"/>
                </a:solidFill>
              </a:rPr>
              <a:t>Gymnastics</a:t>
            </a:r>
            <a:r>
              <a:rPr lang="en-US" sz="3200" dirty="0" smtClean="0"/>
              <a:t> is a sport that combines power, acrobatics, dance and tumbling it requires focused controlled movement, a strong core and a great awareness of how the body moves.</a:t>
            </a:r>
            <a:br>
              <a:rPr lang="en-US" sz="3200" dirty="0" smtClean="0"/>
            </a:br>
            <a:r>
              <a:rPr lang="en-US" sz="3200" dirty="0" smtClean="0"/>
              <a:t>• </a:t>
            </a:r>
            <a:r>
              <a:rPr lang="en-US" sz="3200" dirty="0" smtClean="0">
                <a:solidFill>
                  <a:srgbClr val="7030A0"/>
                </a:solidFill>
              </a:rPr>
              <a:t>Gymnastics</a:t>
            </a:r>
            <a:r>
              <a:rPr lang="en-US" sz="3200" dirty="0" smtClean="0"/>
              <a:t> is a performance of exercises which requires agility, flexibility, coordination, physical strength and balance.</a:t>
            </a:r>
            <a:br>
              <a:rPr lang="en-US" sz="3200" dirty="0" smtClean="0"/>
            </a:br>
            <a:r>
              <a:rPr lang="en-US" sz="3200" dirty="0" smtClean="0"/>
              <a:t>• Gymnasts use every </a:t>
            </a:r>
            <a:r>
              <a:rPr lang="en-US" sz="3200" dirty="0" smtClean="0">
                <a:solidFill>
                  <a:srgbClr val="7030A0"/>
                </a:solidFill>
              </a:rPr>
              <a:t>muscle group </a:t>
            </a:r>
            <a:r>
              <a:rPr lang="en-US" sz="3200" dirty="0" smtClean="0"/>
              <a:t>in the body </a:t>
            </a:r>
            <a:r>
              <a:rPr lang="en-US" dirty="0" smtClean="0"/>
              <a:t/>
            </a:r>
            <a:br>
              <a:rPr lang="en-US" dirty="0" smtClean="0"/>
            </a:br>
            <a:endParaRPr lang="en-US" dirty="0" smtClean="0"/>
          </a:p>
          <a:p>
            <a:endParaRPr 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77000"/>
          </a:xfrm>
        </p:spPr>
        <p:txBody>
          <a:bodyPr>
            <a:normAutofit/>
          </a:bodyPr>
          <a:lstStyle/>
          <a:p>
            <a:pPr lvl="0" fontAlgn="base">
              <a:buNone/>
            </a:pPr>
            <a:r>
              <a:rPr lang="en-US" sz="2800" b="1" dirty="0" smtClean="0">
                <a:solidFill>
                  <a:schemeClr val="tx1"/>
                </a:solidFill>
                <a:effectLst>
                  <a:outerShdw blurRad="38100" dist="38100" dir="2700000" algn="tl">
                    <a:srgbClr val="000000">
                      <a:alpha val="43137"/>
                    </a:srgbClr>
                  </a:outerShdw>
                </a:effectLst>
              </a:rPr>
              <a:t>       </a:t>
            </a:r>
            <a:r>
              <a:rPr lang="en-US" sz="3200" b="1" dirty="0" smtClean="0">
                <a:solidFill>
                  <a:schemeClr val="tx1"/>
                </a:solidFill>
                <a:effectLst>
                  <a:outerShdw blurRad="38100" dist="38100" dir="2700000" algn="tl">
                    <a:srgbClr val="000000">
                      <a:alpha val="43137"/>
                    </a:srgbClr>
                  </a:outerShdw>
                </a:effectLst>
              </a:rPr>
              <a:t>The mount</a:t>
            </a:r>
            <a:endParaRPr lang="en-US" sz="3200" dirty="0" smtClean="0">
              <a:solidFill>
                <a:schemeClr val="tx1"/>
              </a:solidFill>
              <a:effectLst>
                <a:outerShdw blurRad="38100" dist="38100" dir="2700000" algn="tl">
                  <a:srgbClr val="000000">
                    <a:alpha val="43137"/>
                  </a:srgbClr>
                </a:outerShdw>
              </a:effectLst>
            </a:endParaRPr>
          </a:p>
          <a:p>
            <a:pPr fontAlgn="base"/>
            <a:r>
              <a:rPr lang="en-US" sz="2800" dirty="0" smtClean="0">
                <a:solidFill>
                  <a:schemeClr val="tx1"/>
                </a:solidFill>
              </a:rPr>
              <a:t>The </a:t>
            </a:r>
            <a:r>
              <a:rPr lang="en-US" sz="2800" dirty="0" smtClean="0">
                <a:solidFill>
                  <a:schemeClr val="tx1"/>
                </a:solidFill>
                <a:effectLst>
                  <a:outerShdw blurRad="38100" dist="38100" dir="2700000" algn="tl">
                    <a:srgbClr val="000000">
                      <a:alpha val="43137"/>
                    </a:srgbClr>
                  </a:outerShdw>
                </a:effectLst>
              </a:rPr>
              <a:t>majority</a:t>
            </a:r>
            <a:r>
              <a:rPr lang="en-US" sz="2800" dirty="0" smtClean="0">
                <a:solidFill>
                  <a:schemeClr val="tx1"/>
                </a:solidFill>
              </a:rPr>
              <a:t> of gymnasts - </a:t>
            </a:r>
            <a:r>
              <a:rPr lang="en-US" sz="2800" dirty="0" smtClean="0">
                <a:solidFill>
                  <a:schemeClr val="tx1"/>
                </a:solidFill>
                <a:effectLst>
                  <a:outerShdw blurRad="38100" dist="38100" dir="2700000" algn="tl">
                    <a:srgbClr val="000000">
                      <a:alpha val="43137"/>
                    </a:srgbClr>
                  </a:outerShdw>
                </a:effectLst>
              </a:rPr>
              <a:t>simply hop onto the low bar</a:t>
            </a:r>
            <a:r>
              <a:rPr lang="en-US" sz="2800" dirty="0" smtClean="0">
                <a:solidFill>
                  <a:schemeClr val="tx1"/>
                </a:solidFill>
              </a:rPr>
              <a:t> or </a:t>
            </a:r>
            <a:r>
              <a:rPr lang="en-US" sz="2800" dirty="0" smtClean="0">
                <a:solidFill>
                  <a:schemeClr val="tx1"/>
                </a:solidFill>
                <a:effectLst>
                  <a:outerShdw blurRad="38100" dist="38100" dir="2700000" algn="tl">
                    <a:srgbClr val="000000">
                      <a:alpha val="43137"/>
                    </a:srgbClr>
                  </a:outerShdw>
                </a:effectLst>
              </a:rPr>
              <a:t>high bar and get started</a:t>
            </a:r>
            <a:r>
              <a:rPr lang="en-US" sz="2800" dirty="0" smtClean="0">
                <a:solidFill>
                  <a:schemeClr val="tx1"/>
                </a:solidFill>
              </a:rPr>
              <a:t>. </a:t>
            </a:r>
          </a:p>
          <a:p>
            <a:pPr fontAlgn="base"/>
            <a:r>
              <a:rPr lang="en-US" sz="2800" dirty="0" smtClean="0">
                <a:solidFill>
                  <a:schemeClr val="tx1"/>
                </a:solidFill>
                <a:effectLst>
                  <a:outerShdw blurRad="38100" dist="38100" dir="2700000" algn="tl">
                    <a:srgbClr val="000000">
                      <a:alpha val="43137"/>
                    </a:srgbClr>
                  </a:outerShdw>
                </a:effectLst>
              </a:rPr>
              <a:t>Sometimes</a:t>
            </a:r>
            <a:r>
              <a:rPr lang="en-US" sz="2800" dirty="0" smtClean="0">
                <a:solidFill>
                  <a:schemeClr val="tx1"/>
                </a:solidFill>
              </a:rPr>
              <a:t> - jumping over the low bar or </a:t>
            </a:r>
            <a:r>
              <a:rPr lang="en-US" sz="2800" dirty="0" smtClean="0">
                <a:solidFill>
                  <a:schemeClr val="tx1"/>
                </a:solidFill>
                <a:effectLst>
                  <a:outerShdw blurRad="38100" dist="38100" dir="2700000" algn="tl">
                    <a:srgbClr val="000000">
                      <a:alpha val="43137"/>
                    </a:srgbClr>
                  </a:outerShdw>
                </a:effectLst>
              </a:rPr>
              <a:t>even doing a flip to catch the bar. </a:t>
            </a:r>
          </a:p>
          <a:p>
            <a:pPr lvl="0" algn="just" fontAlgn="base">
              <a:buNone/>
            </a:pPr>
            <a:r>
              <a:rPr lang="en-US" sz="3200" b="1" dirty="0" smtClean="0">
                <a:effectLst>
                  <a:outerShdw blurRad="38100" dist="38100" dir="2700000" algn="tl">
                    <a:srgbClr val="000000">
                      <a:alpha val="43137"/>
                    </a:srgbClr>
                  </a:outerShdw>
                </a:effectLst>
              </a:rPr>
              <a:t>       </a:t>
            </a:r>
            <a:r>
              <a:rPr lang="en-US" sz="3200" b="1" dirty="0" smtClean="0">
                <a:solidFill>
                  <a:schemeClr val="tx1"/>
                </a:solidFill>
                <a:effectLst>
                  <a:outerShdw blurRad="38100" dist="38100" dir="2700000" algn="tl">
                    <a:srgbClr val="000000">
                      <a:alpha val="43137"/>
                    </a:srgbClr>
                  </a:outerShdw>
                </a:effectLst>
              </a:rPr>
              <a:t>The routine</a:t>
            </a:r>
            <a:endParaRPr lang="en-US" sz="3200" dirty="0" smtClean="0">
              <a:solidFill>
                <a:schemeClr val="tx1"/>
              </a:solidFill>
              <a:effectLst>
                <a:outerShdw blurRad="38100" dist="38100" dir="2700000" algn="tl">
                  <a:srgbClr val="000000">
                    <a:alpha val="43137"/>
                  </a:srgbClr>
                </a:outerShdw>
              </a:effectLst>
            </a:endParaRPr>
          </a:p>
          <a:p>
            <a:pPr algn="just" fontAlgn="base"/>
            <a:r>
              <a:rPr lang="en-US" sz="2800" dirty="0" smtClean="0">
                <a:solidFill>
                  <a:schemeClr val="tx1"/>
                </a:solidFill>
              </a:rPr>
              <a:t>Consists of about </a:t>
            </a:r>
            <a:r>
              <a:rPr lang="en-US" sz="2800" dirty="0" smtClean="0">
                <a:solidFill>
                  <a:srgbClr val="FF0000"/>
                </a:solidFill>
                <a:effectLst>
                  <a:outerShdw blurRad="38100" dist="38100" dir="2700000" algn="tl">
                    <a:srgbClr val="000000">
                      <a:alpha val="43137"/>
                    </a:srgbClr>
                  </a:outerShdw>
                </a:effectLst>
              </a:rPr>
              <a:t>15-20 skills </a:t>
            </a:r>
            <a:r>
              <a:rPr lang="en-US" sz="2800" dirty="0" smtClean="0">
                <a:solidFill>
                  <a:schemeClr val="tx1"/>
                </a:solidFill>
                <a:effectLst>
                  <a:outerShdw blurRad="38100" dist="38100" dir="2700000" algn="tl">
                    <a:srgbClr val="000000">
                      <a:alpha val="43137"/>
                    </a:srgbClr>
                  </a:outerShdw>
                </a:effectLst>
              </a:rPr>
              <a:t>(No pauses </a:t>
            </a:r>
            <a:r>
              <a:rPr lang="en-US" sz="2800" dirty="0" smtClean="0">
                <a:solidFill>
                  <a:schemeClr val="tx1"/>
                </a:solidFill>
              </a:rPr>
              <a:t>or extra swings) </a:t>
            </a:r>
          </a:p>
          <a:p>
            <a:pPr algn="just" fontAlgn="base"/>
            <a:r>
              <a:rPr lang="en-US" sz="2800" dirty="0" smtClean="0">
                <a:solidFill>
                  <a:schemeClr val="tx1"/>
                </a:solidFill>
                <a:effectLst>
                  <a:outerShdw blurRad="38100" dist="38100" dir="2700000" algn="tl">
                    <a:srgbClr val="000000">
                      <a:alpha val="43137"/>
                    </a:srgbClr>
                  </a:outerShdw>
                </a:effectLst>
              </a:rPr>
              <a:t>No time limit </a:t>
            </a:r>
            <a:r>
              <a:rPr lang="en-US" sz="2800" dirty="0" smtClean="0">
                <a:solidFill>
                  <a:schemeClr val="tx1"/>
                </a:solidFill>
              </a:rPr>
              <a:t>on bars(usually last about </a:t>
            </a:r>
            <a:r>
              <a:rPr lang="en-US" sz="2800" dirty="0" smtClean="0">
                <a:solidFill>
                  <a:srgbClr val="FF0000"/>
                </a:solidFill>
                <a:effectLst>
                  <a:outerShdw blurRad="38100" dist="38100" dir="2700000" algn="tl">
                    <a:srgbClr val="000000">
                      <a:alpha val="43137"/>
                    </a:srgbClr>
                  </a:outerShdw>
                </a:effectLst>
              </a:rPr>
              <a:t>30-45 </a:t>
            </a:r>
            <a:r>
              <a:rPr lang="en-US" sz="2800" dirty="0" smtClean="0">
                <a:solidFill>
                  <a:schemeClr val="tx1"/>
                </a:solidFill>
                <a:effectLst>
                  <a:outerShdw blurRad="38100" dist="38100" dir="2700000" algn="tl">
                    <a:srgbClr val="000000">
                      <a:alpha val="43137"/>
                    </a:srgbClr>
                  </a:outerShdw>
                </a:effectLst>
              </a:rPr>
              <a:t>seconds)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27037"/>
            <a:ext cx="8763000" cy="6126163"/>
          </a:xfrm>
        </p:spPr>
        <p:txBody>
          <a:bodyPr>
            <a:normAutofit/>
          </a:bodyPr>
          <a:lstStyle/>
          <a:p>
            <a:pPr algn="just" fontAlgn="base"/>
            <a:r>
              <a:rPr lang="en-US" b="1" dirty="0" smtClean="0">
                <a:solidFill>
                  <a:schemeClr val="tx1"/>
                </a:solidFill>
                <a:effectLst>
                  <a:outerShdw blurRad="38100" dist="38100" dir="2700000" algn="tl">
                    <a:srgbClr val="000000">
                      <a:alpha val="43137"/>
                    </a:srgbClr>
                  </a:outerShdw>
                </a:effectLst>
                <a:latin typeface="Nyala" pitchFamily="2" charset="0"/>
              </a:rPr>
              <a:t> </a:t>
            </a:r>
            <a:r>
              <a:rPr lang="en-US" sz="2800" dirty="0" smtClean="0">
                <a:effectLst>
                  <a:outerShdw blurRad="38100" dist="38100" dir="2700000" algn="tl">
                    <a:srgbClr val="000000">
                      <a:alpha val="43137"/>
                    </a:srgbClr>
                  </a:outerShdw>
                </a:effectLst>
              </a:rPr>
              <a:t>Combining </a:t>
            </a:r>
            <a:r>
              <a:rPr lang="en-US" sz="2800" dirty="0" smtClean="0">
                <a:solidFill>
                  <a:srgbClr val="FF0000"/>
                </a:solidFill>
                <a:effectLst>
                  <a:outerShdw blurRad="38100" dist="38100" dir="2700000" algn="tl">
                    <a:srgbClr val="000000">
                      <a:alpha val="43137"/>
                    </a:srgbClr>
                  </a:outerShdw>
                </a:effectLst>
              </a:rPr>
              <a:t>2</a:t>
            </a:r>
            <a:r>
              <a:rPr lang="en-US" sz="2800" dirty="0" smtClean="0">
                <a:effectLst>
                  <a:outerShdw blurRad="38100" dist="38100" dir="2700000" algn="tl">
                    <a:srgbClr val="000000">
                      <a:alpha val="43137"/>
                    </a:srgbClr>
                  </a:outerShdw>
                </a:effectLst>
              </a:rPr>
              <a:t> or more skills </a:t>
            </a:r>
            <a:r>
              <a:rPr lang="en-US" sz="2800" dirty="0" smtClean="0"/>
              <a:t>- earns higher </a:t>
            </a:r>
            <a:r>
              <a:rPr lang="en-US" sz="2800" u="sng" dirty="0" smtClean="0">
                <a:hlinkClick r:id="rId2"/>
              </a:rPr>
              <a:t>difficulty score</a:t>
            </a:r>
            <a:endParaRPr lang="en-US" sz="2800" u="sng" dirty="0" smtClean="0"/>
          </a:p>
          <a:p>
            <a:pPr algn="just" fontAlgn="base"/>
            <a:r>
              <a:rPr lang="en-US" sz="2800" u="sng" dirty="0" smtClean="0">
                <a:solidFill>
                  <a:srgbClr val="FF0000"/>
                </a:solidFill>
                <a:hlinkClick r:id="rId3"/>
              </a:rPr>
              <a:t>Good form</a:t>
            </a:r>
            <a:r>
              <a:rPr lang="en-US" sz="2800" dirty="0" smtClean="0"/>
              <a:t> - (judges - </a:t>
            </a:r>
            <a:r>
              <a:rPr lang="en-US" sz="2800" dirty="0" smtClean="0">
                <a:effectLst>
                  <a:outerShdw blurRad="38100" dist="38100" dir="2700000" algn="tl">
                    <a:srgbClr val="000000">
                      <a:alpha val="43137"/>
                    </a:srgbClr>
                  </a:outerShdw>
                </a:effectLst>
              </a:rPr>
              <a:t>straight legs, pointed toes</a:t>
            </a:r>
            <a:r>
              <a:rPr lang="en-US" sz="2800" dirty="0" smtClean="0"/>
              <a:t>, and an </a:t>
            </a:r>
            <a:r>
              <a:rPr lang="en-US" sz="2800" dirty="0" smtClean="0">
                <a:effectLst>
                  <a:outerShdw blurRad="38100" dist="38100" dir="2700000" algn="tl">
                    <a:srgbClr val="000000">
                      <a:alpha val="43137"/>
                    </a:srgbClr>
                  </a:outerShdw>
                </a:effectLst>
              </a:rPr>
              <a:t>extended body</a:t>
            </a:r>
            <a:r>
              <a:rPr lang="en-US" sz="2800" dirty="0" smtClean="0"/>
              <a:t> in handstand positions.</a:t>
            </a:r>
          </a:p>
          <a:p>
            <a:pPr lvl="0" algn="just" fontAlgn="base">
              <a:buNone/>
            </a:pPr>
            <a:r>
              <a:rPr lang="en-US" b="1" dirty="0" smtClean="0">
                <a:solidFill>
                  <a:schemeClr val="tx1"/>
                </a:solidFill>
                <a:effectLst>
                  <a:outerShdw blurRad="38100" dist="38100" dir="2700000" algn="tl">
                    <a:srgbClr val="000000">
                      <a:alpha val="43137"/>
                    </a:srgbClr>
                  </a:outerShdw>
                </a:effectLst>
                <a:latin typeface="Nyala" pitchFamily="2" charset="0"/>
              </a:rPr>
              <a:t>  </a:t>
            </a:r>
            <a:r>
              <a:rPr lang="en-US" sz="4000" b="1" dirty="0" smtClean="0">
                <a:solidFill>
                  <a:schemeClr val="tx1"/>
                </a:solidFill>
                <a:latin typeface="Nyala" pitchFamily="2" charset="0"/>
              </a:rPr>
              <a:t>The dismount</a:t>
            </a:r>
            <a:endParaRPr lang="en-US" sz="4000" dirty="0" smtClean="0">
              <a:latin typeface="Nyala" pitchFamily="2" charset="0"/>
            </a:endParaRPr>
          </a:p>
          <a:p>
            <a:pPr lvl="0" algn="just" fontAlgn="base">
              <a:buNone/>
            </a:pPr>
            <a:r>
              <a:rPr lang="en-US" sz="4000" dirty="0" smtClean="0">
                <a:solidFill>
                  <a:schemeClr val="tx1"/>
                </a:solidFill>
                <a:latin typeface="Nyala" pitchFamily="2" charset="0"/>
              </a:rPr>
              <a:t>  </a:t>
            </a:r>
            <a:r>
              <a:rPr lang="en-US" sz="2800" dirty="0" smtClean="0">
                <a:solidFill>
                  <a:schemeClr val="tx1"/>
                </a:solidFill>
              </a:rPr>
              <a:t>The goal is to </a:t>
            </a:r>
            <a:r>
              <a:rPr lang="en-US" sz="2800" dirty="0" smtClean="0">
                <a:solidFill>
                  <a:srgbClr val="FF0000"/>
                </a:solidFill>
                <a:hlinkClick r:id="rId4"/>
              </a:rPr>
              <a:t>stick the landing </a:t>
            </a:r>
            <a:endParaRPr lang="en-US" sz="2800" dirty="0" smtClean="0">
              <a:solidFill>
                <a:srgbClr val="FF0000"/>
              </a:solidFill>
            </a:endParaRPr>
          </a:p>
          <a:p>
            <a:pPr algn="just"/>
            <a:r>
              <a:rPr lang="en-US" sz="2800" dirty="0" smtClean="0">
                <a:solidFill>
                  <a:schemeClr val="tx1"/>
                </a:solidFill>
              </a:rPr>
              <a:t>Lets go </a:t>
            </a:r>
            <a:r>
              <a:rPr lang="en-US" sz="2800" dirty="0" smtClean="0">
                <a:solidFill>
                  <a:schemeClr val="tx1"/>
                </a:solidFill>
                <a:effectLst>
                  <a:outerShdw blurRad="38100" dist="38100" dir="2700000" algn="tl">
                    <a:srgbClr val="000000">
                      <a:alpha val="43137"/>
                    </a:srgbClr>
                  </a:outerShdw>
                </a:effectLst>
              </a:rPr>
              <a:t>of the bar, performs one or more </a:t>
            </a:r>
            <a:r>
              <a:rPr lang="en-US" sz="2800" dirty="0" smtClean="0">
                <a:solidFill>
                  <a:srgbClr val="FF0000"/>
                </a:solidFill>
                <a:effectLst>
                  <a:outerShdw blurRad="38100" dist="38100" dir="2700000" algn="tl">
                    <a:srgbClr val="000000">
                      <a:alpha val="43137"/>
                    </a:srgbClr>
                  </a:outerShdw>
                </a:effectLst>
              </a:rPr>
              <a:t>flips </a:t>
            </a:r>
            <a:r>
              <a:rPr lang="en-US" sz="2800" dirty="0" smtClean="0">
                <a:solidFill>
                  <a:srgbClr val="FF0000"/>
                </a:solidFill>
              </a:rPr>
              <a:t>and/or twists, </a:t>
            </a:r>
            <a:r>
              <a:rPr lang="en-US" sz="2800" dirty="0" smtClean="0">
                <a:solidFill>
                  <a:schemeClr val="tx1"/>
                </a:solidFill>
              </a:rPr>
              <a:t>and </a:t>
            </a:r>
            <a:r>
              <a:rPr lang="en-US" sz="2800" dirty="0" smtClean="0">
                <a:solidFill>
                  <a:schemeClr val="tx1"/>
                </a:solidFill>
                <a:effectLst>
                  <a:outerShdw blurRad="38100" dist="38100" dir="2700000" algn="tl">
                    <a:srgbClr val="000000">
                      <a:alpha val="43137"/>
                    </a:srgbClr>
                  </a:outerShdw>
                </a:effectLst>
              </a:rPr>
              <a:t>lands on the mat </a:t>
            </a:r>
            <a:r>
              <a:rPr lang="en-US" sz="2800" dirty="0" smtClean="0">
                <a:solidFill>
                  <a:schemeClr val="tx1"/>
                </a:solidFill>
              </a:rPr>
              <a:t>below. </a:t>
            </a:r>
          </a:p>
          <a:p>
            <a:pPr algn="just"/>
            <a:r>
              <a:rPr lang="en-US" sz="2800" dirty="0" smtClean="0">
                <a:solidFill>
                  <a:schemeClr val="tx1"/>
                </a:solidFill>
                <a:effectLst>
                  <a:outerShdw blurRad="38100" dist="38100" dir="2700000" algn="tl">
                    <a:srgbClr val="000000">
                      <a:alpha val="43137"/>
                    </a:srgbClr>
                  </a:outerShdw>
                </a:effectLst>
              </a:rPr>
              <a:t>Both </a:t>
            </a:r>
            <a:r>
              <a:rPr lang="en-US" sz="2800" dirty="0" smtClean="0">
                <a:solidFill>
                  <a:srgbClr val="FF0000"/>
                </a:solidFill>
              </a:rPr>
              <a:t>height and distance </a:t>
            </a:r>
            <a:r>
              <a:rPr lang="en-US" sz="2800" dirty="0" smtClean="0">
                <a:solidFill>
                  <a:schemeClr val="tx1"/>
                </a:solidFill>
              </a:rPr>
              <a:t>from the bar are judged. </a:t>
            </a:r>
            <a:endParaRPr lang="en-US" sz="2800" dirty="0">
              <a:solidFill>
                <a:schemeClr val="tx1"/>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pic>
        <p:nvPicPr>
          <p:cNvPr id="4" name="fancybox-img" descr="http://gymnastics.isport.com/Image.ashx?rs=800x600&amp;dir=Images%5C%5CGuide&amp;File=Img_Popup_12043201242011104713.jpg"/>
          <p:cNvPicPr/>
          <p:nvPr/>
        </p:nvPicPr>
        <p:blipFill>
          <a:blip r:embed="rId2" cstate="print"/>
          <a:srcRect/>
          <a:stretch>
            <a:fillRect/>
          </a:stretch>
        </p:blipFill>
        <p:spPr bwMode="auto">
          <a:xfrm>
            <a:off x="152400" y="152400"/>
            <a:ext cx="8839200" cy="6477000"/>
          </a:xfrm>
          <a:prstGeom prst="rect">
            <a:avLst/>
          </a:prstGeom>
          <a:noFill/>
          <a:ln w="9525">
            <a:noFill/>
            <a:miter lim="800000"/>
            <a:headEnd/>
            <a:tailEnd/>
          </a:ln>
        </p:spPr>
      </p:pic>
      <p:sp>
        <p:nvSpPr>
          <p:cNvPr id="7" name="Rectangle 6"/>
          <p:cNvSpPr/>
          <p:nvPr/>
        </p:nvSpPr>
        <p:spPr>
          <a:xfrm>
            <a:off x="609600" y="990600"/>
            <a:ext cx="7162800" cy="461665"/>
          </a:xfrm>
          <a:prstGeom prst="rect">
            <a:avLst/>
          </a:prstGeom>
        </p:spPr>
        <p:txBody>
          <a:bodyPr wrap="square">
            <a:spAutoFit/>
          </a:bodyPr>
          <a:lstStyle/>
          <a:p>
            <a:pPr algn="just"/>
            <a:r>
              <a:rPr lang="en-US" sz="2400" dirty="0" smtClean="0">
                <a:latin typeface="Nyala" pitchFamily="2" charset="0"/>
              </a:rPr>
              <a:t>10cm wide, 5m long and 1.2m off the ground.</a:t>
            </a:r>
          </a:p>
        </p:txBody>
      </p:sp>
      <p:sp>
        <p:nvSpPr>
          <p:cNvPr id="8" name="Rectangle 7"/>
          <p:cNvSpPr/>
          <p:nvPr/>
        </p:nvSpPr>
        <p:spPr>
          <a:xfrm>
            <a:off x="5334000" y="1524000"/>
            <a:ext cx="3810000" cy="830997"/>
          </a:xfrm>
          <a:prstGeom prst="rect">
            <a:avLst/>
          </a:prstGeom>
        </p:spPr>
        <p:txBody>
          <a:bodyPr wrap="square">
            <a:spAutoFit/>
          </a:bodyPr>
          <a:lstStyle/>
          <a:p>
            <a:r>
              <a:rPr lang="en-US" sz="2400" dirty="0" smtClean="0">
                <a:latin typeface="Nyala" pitchFamily="2" charset="0"/>
              </a:rPr>
              <a:t>Entire beam must be padded with rounded edges at the end</a:t>
            </a:r>
            <a:endParaRPr lang="en-US" sz="2400" dirty="0"/>
          </a:p>
        </p:txBody>
      </p:sp>
      <p:sp>
        <p:nvSpPr>
          <p:cNvPr id="9" name="Rectangle 8"/>
          <p:cNvSpPr/>
          <p:nvPr/>
        </p:nvSpPr>
        <p:spPr>
          <a:xfrm>
            <a:off x="990600" y="6172200"/>
            <a:ext cx="7162800" cy="461665"/>
          </a:xfrm>
          <a:prstGeom prst="rect">
            <a:avLst/>
          </a:prstGeom>
        </p:spPr>
        <p:txBody>
          <a:bodyPr wrap="square">
            <a:spAutoFit/>
          </a:bodyPr>
          <a:lstStyle/>
          <a:p>
            <a:pPr algn="just"/>
            <a:r>
              <a:rPr lang="en-US" dirty="0" smtClean="0">
                <a:latin typeface="Nyala" pitchFamily="2" charset="0"/>
              </a:rPr>
              <a:t> </a:t>
            </a:r>
            <a:r>
              <a:rPr lang="en-US" sz="2400" dirty="0" smtClean="0">
                <a:latin typeface="Nyala" pitchFamily="2" charset="0"/>
              </a:rPr>
              <a:t>landing mat at both ends of the beam is </a:t>
            </a:r>
            <a:r>
              <a:rPr lang="en-US" sz="2400" dirty="0" smtClean="0">
                <a:solidFill>
                  <a:schemeClr val="accent1"/>
                </a:solidFill>
                <a:latin typeface="Nyala" pitchFamily="2" charset="0"/>
              </a:rPr>
              <a:t>17 x 4 </a:t>
            </a:r>
            <a:r>
              <a:rPr lang="en-US" sz="2400" dirty="0" smtClean="0">
                <a:latin typeface="Nyala" pitchFamily="2" charset="0"/>
              </a:rPr>
              <a:t>meters</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686800" cy="6400800"/>
          </a:xfrm>
        </p:spPr>
        <p:txBody>
          <a:bodyPr>
            <a:normAutofit/>
          </a:bodyPr>
          <a:lstStyle/>
          <a:p>
            <a:pPr lvl="0"/>
            <a:r>
              <a:rPr lang="en-US" sz="2800" dirty="0" smtClean="0"/>
              <a:t>The balance beam is </a:t>
            </a:r>
            <a:r>
              <a:rPr lang="en-US" sz="2800" dirty="0" smtClean="0">
                <a:solidFill>
                  <a:srgbClr val="FF0000"/>
                </a:solidFill>
              </a:rPr>
              <a:t>10cm</a:t>
            </a:r>
            <a:r>
              <a:rPr lang="en-US" sz="2800" dirty="0" smtClean="0"/>
              <a:t> wide,</a:t>
            </a:r>
            <a:r>
              <a:rPr lang="en-US" sz="2800" dirty="0" smtClean="0">
                <a:solidFill>
                  <a:srgbClr val="7030A0"/>
                </a:solidFill>
              </a:rPr>
              <a:t> 5m </a:t>
            </a:r>
            <a:r>
              <a:rPr lang="en-US" sz="2800" dirty="0" smtClean="0"/>
              <a:t>long and </a:t>
            </a:r>
            <a:r>
              <a:rPr lang="en-US" sz="2800" dirty="0" smtClean="0">
                <a:solidFill>
                  <a:schemeClr val="accent1"/>
                </a:solidFill>
              </a:rPr>
              <a:t>1.2m </a:t>
            </a:r>
            <a:r>
              <a:rPr lang="en-US" sz="2800" dirty="0" smtClean="0"/>
              <a:t>off the ground.</a:t>
            </a:r>
          </a:p>
          <a:p>
            <a:pPr lvl="0"/>
            <a:r>
              <a:rPr lang="en-US" sz="2800" dirty="0" smtClean="0"/>
              <a:t>The entire beam must be padded with rounded edges at the end. </a:t>
            </a:r>
          </a:p>
          <a:p>
            <a:pPr lvl="0"/>
            <a:r>
              <a:rPr lang="en-US" sz="2800" dirty="0" smtClean="0"/>
              <a:t>The landing mat at both ends of the beam is </a:t>
            </a:r>
            <a:r>
              <a:rPr lang="en-US" sz="2800" dirty="0" smtClean="0">
                <a:solidFill>
                  <a:srgbClr val="FF0000"/>
                </a:solidFill>
              </a:rPr>
              <a:t>17 x 4 </a:t>
            </a:r>
            <a:r>
              <a:rPr lang="en-US" sz="2800" dirty="0" smtClean="0"/>
              <a:t>meters.</a:t>
            </a:r>
          </a:p>
          <a:p>
            <a:r>
              <a:rPr lang="en-US" sz="2800" dirty="0" smtClean="0"/>
              <a:t>The beam routine may not exceed </a:t>
            </a:r>
            <a:r>
              <a:rPr lang="en-US" sz="2800" dirty="0" smtClean="0">
                <a:solidFill>
                  <a:srgbClr val="FF0000"/>
                </a:solidFill>
              </a:rPr>
              <a:t>90 seconds</a:t>
            </a:r>
            <a:r>
              <a:rPr lang="en-US" sz="2800" dirty="0" smtClean="0"/>
              <a:t> and must cover the entire length of the beam. </a:t>
            </a:r>
          </a:p>
          <a:p>
            <a:r>
              <a:rPr lang="en-US" sz="2800" dirty="0" smtClean="0"/>
              <a:t>Gymnasts must use </a:t>
            </a:r>
            <a:r>
              <a:rPr lang="en-US" sz="2800" dirty="0" smtClean="0">
                <a:solidFill>
                  <a:srgbClr val="FF0000"/>
                </a:solidFill>
              </a:rPr>
              <a:t>acrobatic and dance movements </a:t>
            </a:r>
            <a:r>
              <a:rPr lang="en-US" sz="2800" dirty="0" smtClean="0"/>
              <a:t>to create high points or peaks in the exercise, consisting of two or more elements performed in a series.</a:t>
            </a:r>
            <a:br>
              <a:rPr lang="en-US" sz="2800" dirty="0" smtClean="0"/>
            </a:br>
            <a:r>
              <a:rPr lang="en-US" dirty="0" smtClean="0"/>
              <a:t/>
            </a:r>
            <a:br>
              <a:rPr lang="en-US" dirty="0" smtClean="0"/>
            </a:br>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763000" cy="6477000"/>
          </a:xfrm>
        </p:spPr>
        <p:txBody>
          <a:bodyPr>
            <a:normAutofit/>
          </a:bodyPr>
          <a:lstStyle/>
          <a:p>
            <a:r>
              <a:rPr lang="en-US" sz="3200" dirty="0" smtClean="0"/>
              <a:t>An example of an acrobatic series is a back handspring to a back </a:t>
            </a:r>
            <a:r>
              <a:rPr lang="en-US" sz="3200" dirty="0" err="1" smtClean="0"/>
              <a:t>salto</a:t>
            </a:r>
            <a:r>
              <a:rPr lang="en-US" sz="3200" dirty="0" smtClean="0"/>
              <a:t>. </a:t>
            </a:r>
          </a:p>
          <a:p>
            <a:r>
              <a:rPr lang="en-US" sz="3200" dirty="0" smtClean="0"/>
              <a:t>A gymnastics series might consist of a turn followed by a split jump.</a:t>
            </a:r>
          </a:p>
          <a:p>
            <a:r>
              <a:rPr lang="en-US" sz="3200" b="1" dirty="0" smtClean="0"/>
              <a:t>This event is difficult because:</a:t>
            </a:r>
            <a:r>
              <a:rPr lang="en-US" sz="3200" dirty="0" smtClean="0"/>
              <a:t/>
            </a:r>
            <a:br>
              <a:rPr lang="en-US" sz="3200" dirty="0" smtClean="0"/>
            </a:br>
            <a:r>
              <a:rPr lang="en-US" sz="3200" dirty="0" smtClean="0"/>
              <a:t>It takes courage and concentration to perform difficult tumbling and dance skills on the thin beam. </a:t>
            </a:r>
          </a:p>
          <a:p>
            <a:r>
              <a:rPr lang="en-US" sz="3200" dirty="0" smtClean="0"/>
              <a:t>Gymnasts often dread the event because a fall off the apparatus means a 1.00 deduction. </a:t>
            </a:r>
            <a:br>
              <a:rPr lang="en-US" sz="3200" dirty="0" smtClean="0"/>
            </a:br>
            <a:endParaRPr lang="en-US" sz="32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6400800"/>
          </a:xfrm>
        </p:spPr>
        <p:txBody>
          <a:bodyPr>
            <a:normAutofit/>
          </a:bodyPr>
          <a:lstStyle/>
          <a:p>
            <a:r>
              <a:rPr lang="en-US" sz="3200" dirty="0" smtClean="0"/>
              <a:t>Gymnasts also complete several requirements other than the acrobatic and gymnastics series. For example, she must complete a turn of at least 360 degrees on one foot and she also must perform a leap or jump with 180 degrees forward split of the legs.</a:t>
            </a:r>
          </a:p>
          <a:p>
            <a:r>
              <a:rPr lang="en-US" sz="3200" dirty="0" smtClean="0"/>
              <a:t> If a gymnast does not successfully complete one of the several requirements, a deduction is taken.</a:t>
            </a:r>
            <a:br>
              <a:rPr lang="en-US" sz="3200" dirty="0" smtClean="0"/>
            </a:br>
            <a:r>
              <a:rPr lang="en-US" sz="3200" dirty="0" smtClean="0"/>
              <a:t/>
            </a:r>
            <a:br>
              <a:rPr lang="en-US" sz="3200" dirty="0" smtClean="0"/>
            </a:br>
            <a:endParaRPr lang="en-US" sz="32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686800" cy="6477000"/>
          </a:xfrm>
        </p:spPr>
        <p:txBody>
          <a:bodyPr>
            <a:noAutofit/>
          </a:bodyPr>
          <a:lstStyle/>
          <a:p>
            <a:r>
              <a:rPr lang="en-US" sz="2800" b="1" dirty="0" smtClean="0"/>
              <a:t>What can we expect to see?</a:t>
            </a:r>
            <a:r>
              <a:rPr lang="en-US" sz="2800" dirty="0" smtClean="0"/>
              <a:t/>
            </a:r>
            <a:br>
              <a:rPr lang="en-US" sz="2800" dirty="0" smtClean="0"/>
            </a:br>
            <a:r>
              <a:rPr lang="en-US" sz="2800" dirty="0" smtClean="0"/>
              <a:t>Forward, backward and sideward tumbling that looks like it is being performed on the floor</a:t>
            </a:r>
          </a:p>
          <a:p>
            <a:r>
              <a:rPr lang="en-US" sz="2800" dirty="0" smtClean="0"/>
              <a:t>Combinations of dance elements</a:t>
            </a:r>
          </a:p>
          <a:p>
            <a:r>
              <a:rPr lang="en-US" sz="2800" dirty="0" smtClean="0"/>
              <a:t>Big dismounts with a stuck landing</a:t>
            </a:r>
          </a:p>
          <a:p>
            <a:pPr>
              <a:buNone/>
            </a:pPr>
            <a:r>
              <a:rPr lang="en-US" sz="2800" b="1" dirty="0" smtClean="0"/>
              <a:t>        A </a:t>
            </a:r>
            <a:r>
              <a:rPr lang="en-US" sz="2800" b="1" dirty="0" smtClean="0">
                <a:solidFill>
                  <a:srgbClr val="FF0000"/>
                </a:solidFill>
              </a:rPr>
              <a:t>beam</a:t>
            </a:r>
            <a:r>
              <a:rPr lang="en-US" sz="2800" b="1" dirty="0" smtClean="0"/>
              <a:t> </a:t>
            </a:r>
            <a:r>
              <a:rPr lang="en-US" sz="2800" b="1" dirty="0" smtClean="0">
                <a:solidFill>
                  <a:srgbClr val="FF0000"/>
                </a:solidFill>
              </a:rPr>
              <a:t>routine</a:t>
            </a:r>
            <a:r>
              <a:rPr lang="en-US" sz="2800" b="1" dirty="0" smtClean="0"/>
              <a:t> must consist of:</a:t>
            </a:r>
            <a:r>
              <a:rPr lang="en-US" sz="2800" dirty="0" smtClean="0"/>
              <a:t> </a:t>
            </a:r>
          </a:p>
          <a:p>
            <a:pPr lvl="0"/>
            <a:r>
              <a:rPr lang="en-US" sz="2800" dirty="0" smtClean="0"/>
              <a:t>A connection of </a:t>
            </a:r>
            <a:r>
              <a:rPr lang="en-US" sz="2800" dirty="0" smtClean="0">
                <a:solidFill>
                  <a:srgbClr val="FF0000"/>
                </a:solidFill>
              </a:rPr>
              <a:t>two dance </a:t>
            </a:r>
            <a:r>
              <a:rPr lang="en-US" sz="2800" dirty="0" smtClean="0"/>
              <a:t>elements, one a leap, jump, or hop with legs in</a:t>
            </a:r>
            <a:r>
              <a:rPr lang="en-US" sz="2800" dirty="0" smtClean="0">
                <a:solidFill>
                  <a:srgbClr val="FF0000"/>
                </a:solidFill>
              </a:rPr>
              <a:t> 180 </a:t>
            </a:r>
            <a:r>
              <a:rPr lang="en-US" sz="2800" dirty="0" smtClean="0"/>
              <a:t>degree split</a:t>
            </a:r>
          </a:p>
          <a:p>
            <a:pPr lvl="0"/>
            <a:r>
              <a:rPr lang="en-US" sz="2800" dirty="0" smtClean="0"/>
              <a:t>A full turn on one</a:t>
            </a:r>
            <a:r>
              <a:rPr lang="en-US" sz="2800" dirty="0" smtClean="0">
                <a:solidFill>
                  <a:srgbClr val="FF0000"/>
                </a:solidFill>
              </a:rPr>
              <a:t> foot</a:t>
            </a:r>
          </a:p>
          <a:p>
            <a:pPr lvl="0"/>
            <a:r>
              <a:rPr lang="en-US" sz="2800" dirty="0" smtClean="0"/>
              <a:t>One series of </a:t>
            </a:r>
            <a:r>
              <a:rPr lang="en-US" sz="2800" dirty="0" smtClean="0">
                <a:solidFill>
                  <a:srgbClr val="FF0000"/>
                </a:solidFill>
              </a:rPr>
              <a:t>two acrobatic skills</a:t>
            </a:r>
          </a:p>
          <a:p>
            <a:pPr lvl="0"/>
            <a:r>
              <a:rPr lang="en-US" sz="2800" dirty="0" smtClean="0">
                <a:solidFill>
                  <a:srgbClr val="FF0000"/>
                </a:solidFill>
              </a:rPr>
              <a:t>Acrobatic </a:t>
            </a:r>
            <a:r>
              <a:rPr lang="en-US" sz="2800" dirty="0" smtClean="0"/>
              <a:t>elements in different directions (</a:t>
            </a:r>
            <a:r>
              <a:rPr lang="en-US" sz="2800" dirty="0" smtClean="0">
                <a:solidFill>
                  <a:srgbClr val="00B0F0"/>
                </a:solidFill>
              </a:rPr>
              <a:t>forward/sideward and backward</a:t>
            </a:r>
            <a:r>
              <a:rPr lang="en-US" sz="2800" dirty="0" smtClean="0"/>
              <a:t>)</a:t>
            </a:r>
          </a:p>
          <a:p>
            <a:pPr lvl="0"/>
            <a:r>
              <a:rPr lang="en-US" sz="2800" dirty="0" smtClean="0"/>
              <a:t>A dismount</a:t>
            </a:r>
            <a:endParaRPr lang="en-US" sz="28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6400800"/>
          </a:xfrm>
        </p:spPr>
        <p:txBody>
          <a:bodyPr>
            <a:normAutofit/>
          </a:bodyPr>
          <a:lstStyle/>
          <a:p>
            <a:r>
              <a:rPr lang="en-US" sz="3200" b="1" dirty="0" smtClean="0"/>
              <a:t>                </a:t>
            </a:r>
            <a:r>
              <a:rPr lang="en-US" sz="3200" b="1" dirty="0" smtClean="0">
                <a:solidFill>
                  <a:srgbClr val="FF0000"/>
                </a:solidFill>
              </a:rPr>
              <a:t>Scoring and rules</a:t>
            </a:r>
          </a:p>
          <a:p>
            <a:r>
              <a:rPr lang="en-US" sz="2800" dirty="0" smtClean="0"/>
              <a:t> Several aspects of the performance determine the gymnast's </a:t>
            </a:r>
            <a:r>
              <a:rPr lang="en-US" sz="2800" dirty="0" smtClean="0">
                <a:solidFill>
                  <a:srgbClr val="FF0000"/>
                </a:solidFill>
              </a:rPr>
              <a:t>final mark</a:t>
            </a:r>
            <a:r>
              <a:rPr lang="en-US" sz="2800" dirty="0" smtClean="0"/>
              <a:t>. </a:t>
            </a:r>
          </a:p>
          <a:p>
            <a:r>
              <a:rPr lang="en-US" sz="2800" dirty="0" smtClean="0"/>
              <a:t>All elements in the routine, as well as all errors, are noted by the</a:t>
            </a:r>
            <a:r>
              <a:rPr lang="en-US" sz="2800" dirty="0" smtClean="0">
                <a:solidFill>
                  <a:srgbClr val="FF0000"/>
                </a:solidFill>
              </a:rPr>
              <a:t> judges</a:t>
            </a:r>
            <a:r>
              <a:rPr lang="en-US" sz="2800" dirty="0" smtClean="0"/>
              <a:t>.</a:t>
            </a:r>
          </a:p>
          <a:p>
            <a:r>
              <a:rPr lang="en-US" sz="2800" dirty="0" smtClean="0"/>
              <a:t>Deductions are taken for all </a:t>
            </a:r>
            <a:r>
              <a:rPr lang="en-US" sz="2800" dirty="0" smtClean="0">
                <a:solidFill>
                  <a:srgbClr val="FF0000"/>
                </a:solidFill>
              </a:rPr>
              <a:t>errors</a:t>
            </a:r>
            <a:r>
              <a:rPr lang="en-US" sz="2800" dirty="0" smtClean="0"/>
              <a:t> made while on the </a:t>
            </a:r>
            <a:r>
              <a:rPr lang="en-US" sz="2800" dirty="0" smtClean="0">
                <a:solidFill>
                  <a:srgbClr val="FF0000"/>
                </a:solidFill>
              </a:rPr>
              <a:t>beam</a:t>
            </a:r>
            <a:r>
              <a:rPr lang="en-US" sz="2800" dirty="0" smtClean="0"/>
              <a:t>, including </a:t>
            </a:r>
            <a:r>
              <a:rPr lang="en-US" sz="2800" dirty="0" smtClean="0">
                <a:solidFill>
                  <a:srgbClr val="002060"/>
                </a:solidFill>
              </a:rPr>
              <a:t>lapses i</a:t>
            </a:r>
            <a:r>
              <a:rPr lang="en-US" sz="2800" dirty="0" smtClean="0"/>
              <a:t>n control, </a:t>
            </a:r>
            <a:r>
              <a:rPr lang="en-US" sz="2800" dirty="0" smtClean="0">
                <a:solidFill>
                  <a:srgbClr val="002060"/>
                </a:solidFill>
              </a:rPr>
              <a:t>balance checks </a:t>
            </a:r>
            <a:r>
              <a:rPr lang="en-US" sz="2800" dirty="0" smtClean="0"/>
              <a:t>(i.e., wobbling or stumbling to maintain balance), </a:t>
            </a:r>
            <a:r>
              <a:rPr lang="en-US" sz="2800" dirty="0" smtClean="0">
                <a:solidFill>
                  <a:srgbClr val="002060"/>
                </a:solidFill>
              </a:rPr>
              <a:t>poor</a:t>
            </a:r>
            <a:r>
              <a:rPr lang="en-US" sz="2800" dirty="0" smtClean="0"/>
              <a:t> technique and </a:t>
            </a:r>
            <a:r>
              <a:rPr lang="en-US" sz="2800" dirty="0" smtClean="0">
                <a:solidFill>
                  <a:srgbClr val="002060"/>
                </a:solidFill>
              </a:rPr>
              <a:t>execution,</a:t>
            </a:r>
            <a:r>
              <a:rPr lang="en-US" sz="2800" dirty="0" smtClean="0"/>
              <a:t> and failure to fulfill the required code of point’s elements.</a:t>
            </a:r>
            <a:endParaRPr lang="en-US" sz="28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stretch>
            <a:fillRect/>
          </a:stretch>
        </p:blipFill>
        <p:spPr>
          <a:xfrm>
            <a:off x="2133600" y="4038600"/>
            <a:ext cx="6174404" cy="2577815"/>
          </a:xfrm>
          <a:prstGeom prst="rect">
            <a:avLst/>
          </a:prstGeom>
        </p:spPr>
      </p:pic>
      <p:pic>
        <p:nvPicPr>
          <p:cNvPr id="8" name="Content Placeholder 7"/>
          <p:cNvPicPr>
            <a:picLocks noGrp="1" noChangeAspect="1"/>
          </p:cNvPicPr>
          <p:nvPr>
            <p:ph idx="1"/>
          </p:nvPr>
        </p:nvPicPr>
        <p:blipFill>
          <a:blip r:embed="rId3" cstate="print"/>
          <a:stretch>
            <a:fillRect/>
          </a:stretch>
        </p:blipFill>
        <p:spPr>
          <a:xfrm>
            <a:off x="1219200" y="381000"/>
            <a:ext cx="5791200" cy="36576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solidFill>
                <a:schemeClr val="tx1"/>
              </a:solidFill>
              <a:latin typeface="Nyala" pitchFamily="2" charset="0"/>
            </a:endParaRPr>
          </a:p>
        </p:txBody>
      </p:sp>
      <p:pic>
        <p:nvPicPr>
          <p:cNvPr id="4" name="fancybox-img" descr="http://gymnastics.isport.com/Image.ashx?rs=800x600&amp;dir=Images%5C%5CGuide&amp;File=Img_Popup_12043201242011104913.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5939</TotalTime>
  <Words>5559</Words>
  <Application>Microsoft Office PowerPoint</Application>
  <PresentationFormat>On-screen Show (4:3)</PresentationFormat>
  <Paragraphs>548</Paragraphs>
  <Slides>137</Slides>
  <Notes>3</Notes>
  <HiddenSlides>0</HiddenSlides>
  <MMClips>0</MMClips>
  <ScaleCrop>false</ScaleCrop>
  <HeadingPairs>
    <vt:vector size="4" baseType="variant">
      <vt:variant>
        <vt:lpstr>Theme</vt:lpstr>
      </vt:variant>
      <vt:variant>
        <vt:i4>1</vt:i4>
      </vt:variant>
      <vt:variant>
        <vt:lpstr>Slide Titles</vt:lpstr>
      </vt:variant>
      <vt:variant>
        <vt:i4>137</vt:i4>
      </vt:variant>
    </vt:vector>
  </HeadingPairs>
  <TitlesOfParts>
    <vt:vector size="138" baseType="lpstr">
      <vt:lpstr>Flow</vt:lpstr>
      <vt:lpstr>Slide 1</vt:lpstr>
      <vt:lpstr>Slide 2</vt:lpstr>
      <vt:lpstr>Slide 3</vt:lpstr>
      <vt:lpstr>Slide 4</vt:lpstr>
      <vt:lpstr>Slide 5</vt:lpstr>
      <vt:lpstr>Slide 6</vt:lpstr>
      <vt:lpstr>Slide 7</vt:lpstr>
      <vt:lpstr>Slide 8</vt:lpstr>
      <vt:lpstr>Slide 9</vt:lpstr>
      <vt:lpstr>Slide 10</vt:lpstr>
      <vt:lpstr>                                        CHAPTER-ONE       Gymnastics Equipment Dimensions and rules</vt:lpstr>
      <vt:lpstr>Slide 12</vt:lpstr>
      <vt:lpstr>            Artistic Gymnastics</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Floor Exercise</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      What the Judges Look For</vt:lpstr>
      <vt:lpstr>Slide 49</vt:lpstr>
      <vt:lpstr>. </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       Flip (acrobatic)</vt:lpstr>
      <vt:lpstr>Slide 115</vt:lpstr>
      <vt:lpstr>Slide 116</vt:lpstr>
      <vt:lpstr>Slide 117</vt:lpstr>
      <vt:lpstr>Slide 118</vt:lpstr>
      <vt:lpstr>Dominant movement pattern</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Gymnastics Equipment Dimensions</dc:title>
  <dc:creator>HP</dc:creator>
  <cp:lastModifiedBy>Eshetu</cp:lastModifiedBy>
  <cp:revision>459</cp:revision>
  <dcterms:created xsi:type="dcterms:W3CDTF">2015-04-08T10:32:08Z</dcterms:created>
  <dcterms:modified xsi:type="dcterms:W3CDTF">2020-03-23T08:37:09Z</dcterms:modified>
</cp:coreProperties>
</file>