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3/19/2020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3/19/2020</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3/19/2020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4472" y="2090057"/>
            <a:ext cx="7766936" cy="2574733"/>
          </a:xfrm>
        </p:spPr>
        <p:txBody>
          <a:bodyPr/>
          <a:lstStyle/>
          <a:p>
            <a:r>
              <a:rPr lang="en-US" dirty="0" smtClean="0"/>
              <a:t> </a:t>
            </a:r>
            <a:r>
              <a:rPr lang="en-US" b="1" dirty="0"/>
              <a:t>Introduction to </a:t>
            </a:r>
            <a:r>
              <a:rPr lang="en-US" b="1" dirty="0" smtClean="0"/>
              <a:t>     software </a:t>
            </a:r>
            <a:r>
              <a:rPr lang="en-US" b="1" dirty="0"/>
              <a:t>design </a:t>
            </a:r>
            <a:r>
              <a:rPr lang="en-US" dirty="0"/>
              <a:t>	</a:t>
            </a:r>
            <a:br>
              <a:rPr lang="en-US" dirty="0"/>
            </a:br>
            <a:endParaRPr lang="en-US" dirty="0"/>
          </a:p>
        </p:txBody>
      </p:sp>
      <p:sp>
        <p:nvSpPr>
          <p:cNvPr id="3" name="Rectangle 2"/>
          <p:cNvSpPr/>
          <p:nvPr/>
        </p:nvSpPr>
        <p:spPr>
          <a:xfrm>
            <a:off x="457200" y="6146074"/>
            <a:ext cx="2377440" cy="483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n w="0"/>
                <a:solidFill>
                  <a:schemeClr val="tx1"/>
                </a:solidFill>
                <a:effectLst>
                  <a:outerShdw blurRad="38100" dist="19050" dir="2700000" algn="tl" rotWithShape="0">
                    <a:schemeClr val="dk1">
                      <a:alpha val="40000"/>
                    </a:schemeClr>
                  </a:outerShdw>
                </a:effectLst>
              </a:rPr>
              <a:t>BY:Yibeltal</a:t>
            </a:r>
            <a:r>
              <a:rPr lang="en-US" dirty="0" smtClean="0">
                <a:ln w="0"/>
                <a:solidFill>
                  <a:schemeClr val="tx1"/>
                </a:solidFill>
                <a:effectLst>
                  <a:outerShdw blurRad="38100" dist="19050" dir="2700000" algn="tl" rotWithShape="0">
                    <a:schemeClr val="dk1">
                      <a:alpha val="40000"/>
                    </a:schemeClr>
                  </a:outerShdw>
                </a:effectLst>
              </a:rPr>
              <a:t> A.</a:t>
            </a:r>
            <a:endParaRPr lang="en-US" dirty="0">
              <a:ln w="0"/>
              <a:solidFill>
                <a:schemeClr val="tx1"/>
              </a:solidFill>
              <a:effectLst>
                <a:outerShdw blurRad="38100" dist="19050" dir="2700000" algn="tl" rotWithShape="0">
                  <a:schemeClr val="dk1">
                    <a:alpha val="40000"/>
                  </a:schemeClr>
                </a:outerShdw>
              </a:effectLst>
            </a:endParaRPr>
          </a:p>
        </p:txBody>
      </p:sp>
      <p:sp>
        <p:nvSpPr>
          <p:cNvPr id="4" name="Rectangle 3"/>
          <p:cNvSpPr/>
          <p:nvPr/>
        </p:nvSpPr>
        <p:spPr>
          <a:xfrm>
            <a:off x="8111408" y="6146073"/>
            <a:ext cx="2534195" cy="483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n w="0"/>
                <a:solidFill>
                  <a:schemeClr val="tx1"/>
                </a:solidFill>
                <a:effectLst>
                  <a:outerShdw blurRad="38100" dist="19050" dir="2700000" algn="tl" rotWithShape="0">
                    <a:schemeClr val="dk1">
                      <a:alpha val="40000"/>
                    </a:schemeClr>
                  </a:outerShdw>
                </a:effectLst>
              </a:rPr>
              <a:t>2012 E.C</a:t>
            </a:r>
            <a:endParaRPr lang="en-US" dirty="0"/>
          </a:p>
        </p:txBody>
      </p:sp>
    </p:spTree>
    <p:extLst>
      <p:ext uri="{BB962C8B-B14F-4D97-AF65-F5344CB8AC3E}">
        <p14:creationId xmlns:p14="http://schemas.microsoft.com/office/powerpoint/2010/main" val="3729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84069"/>
          </a:xfrm>
        </p:spPr>
        <p:txBody>
          <a:bodyPr/>
          <a:lstStyle/>
          <a:p>
            <a:r>
              <a:rPr lang="en-US" dirty="0" smtClean="0"/>
              <a:t>Cont.…</a:t>
            </a:r>
            <a:endParaRPr lang="en-US" dirty="0"/>
          </a:p>
        </p:txBody>
      </p:sp>
      <p:sp>
        <p:nvSpPr>
          <p:cNvPr id="5" name="Content Placeholder 4"/>
          <p:cNvSpPr>
            <a:spLocks noGrp="1"/>
          </p:cNvSpPr>
          <p:nvPr>
            <p:ph idx="1"/>
          </p:nvPr>
        </p:nvSpPr>
        <p:spPr>
          <a:xfrm>
            <a:off x="677334" y="1593669"/>
            <a:ext cx="8596668" cy="4447693"/>
          </a:xfrm>
        </p:spPr>
        <p:txBody>
          <a:bodyPr/>
          <a:lstStyle/>
          <a:p>
            <a:r>
              <a:rPr lang="en-US" dirty="0" smtClean="0"/>
              <a:t>Design activities and product</a:t>
            </a:r>
          </a:p>
          <a:p>
            <a:endParaRPr lang="en-US" dirty="0"/>
          </a:p>
        </p:txBody>
      </p:sp>
      <p:pic>
        <p:nvPicPr>
          <p:cNvPr id="6" name="Picture 5"/>
          <p:cNvPicPr/>
          <p:nvPr/>
        </p:nvPicPr>
        <p:blipFill>
          <a:blip r:embed="rId2"/>
          <a:stretch>
            <a:fillRect/>
          </a:stretch>
        </p:blipFill>
        <p:spPr>
          <a:xfrm>
            <a:off x="677333" y="2043066"/>
            <a:ext cx="8205409" cy="4161791"/>
          </a:xfrm>
          <a:prstGeom prst="rect">
            <a:avLst/>
          </a:prstGeom>
        </p:spPr>
      </p:pic>
    </p:spTree>
    <p:extLst>
      <p:ext uri="{BB962C8B-B14F-4D97-AF65-F5344CB8AC3E}">
        <p14:creationId xmlns:p14="http://schemas.microsoft.com/office/powerpoint/2010/main" val="1622254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Stages of Design </a:t>
            </a:r>
            <a:r>
              <a:rPr lang="en-US" b="1" u="sng" dirty="0"/>
              <a:t/>
            </a:r>
            <a:br>
              <a:rPr lang="en-US" b="1" u="sng" dirty="0"/>
            </a:br>
            <a:endParaRPr lang="en-US" dirty="0"/>
          </a:p>
        </p:txBody>
      </p:sp>
      <p:sp>
        <p:nvSpPr>
          <p:cNvPr id="3" name="Content Placeholder 2"/>
          <p:cNvSpPr>
            <a:spLocks noGrp="1"/>
          </p:cNvSpPr>
          <p:nvPr>
            <p:ph idx="1"/>
          </p:nvPr>
        </p:nvSpPr>
        <p:spPr>
          <a:xfrm>
            <a:off x="677334" y="1698171"/>
            <a:ext cx="8596668" cy="4088675"/>
          </a:xfrm>
        </p:spPr>
        <p:txBody>
          <a:bodyPr/>
          <a:lstStyle/>
          <a:p>
            <a:pPr lvl="0" fontAlgn="base"/>
            <a:r>
              <a:rPr lang="en-US" b="1" dirty="0"/>
              <a:t>Problem understanding</a:t>
            </a:r>
            <a:r>
              <a:rPr lang="en-US" dirty="0"/>
              <a:t>–Look at the problem from different angles to discover the design requirements.</a:t>
            </a:r>
            <a:r>
              <a:rPr lang="en-US" b="1" dirty="0"/>
              <a:t> </a:t>
            </a:r>
            <a:endParaRPr lang="en-US" dirty="0"/>
          </a:p>
          <a:p>
            <a:pPr lvl="0" fontAlgn="base"/>
            <a:r>
              <a:rPr lang="en-US" b="1" dirty="0"/>
              <a:t>Identify one or more solutions</a:t>
            </a:r>
            <a:r>
              <a:rPr lang="en-US" dirty="0"/>
              <a:t>–Evaluate possible solutions and choose the most appropriate depending on the designer's experience and available resources.</a:t>
            </a:r>
            <a:r>
              <a:rPr lang="en-US" b="1" dirty="0"/>
              <a:t> </a:t>
            </a:r>
            <a:endParaRPr lang="en-US" dirty="0"/>
          </a:p>
          <a:p>
            <a:pPr lvl="0" fontAlgn="base"/>
            <a:r>
              <a:rPr lang="en-US" b="1" dirty="0"/>
              <a:t>Describe solution abstractions</a:t>
            </a:r>
            <a:r>
              <a:rPr lang="en-US" dirty="0"/>
              <a:t>– Use graphical, formal or other descriptive notations to describe the components of the design</a:t>
            </a:r>
            <a:r>
              <a:rPr lang="en-US" b="1" dirty="0"/>
              <a:t>.  </a:t>
            </a:r>
            <a:endParaRPr lang="en-US" dirty="0"/>
          </a:p>
          <a:p>
            <a:r>
              <a:rPr lang="en-US" dirty="0" smtClean="0"/>
              <a:t>Repeat </a:t>
            </a:r>
            <a:r>
              <a:rPr lang="en-US" dirty="0"/>
              <a:t>process for each identified abstraction until the design is expressed in primitive terms.</a:t>
            </a:r>
            <a:r>
              <a:rPr lang="en-US" b="1" dirty="0"/>
              <a:t> </a:t>
            </a:r>
            <a:endParaRPr lang="en-US" dirty="0"/>
          </a:p>
          <a:p>
            <a:endParaRPr lang="en-US" dirty="0"/>
          </a:p>
        </p:txBody>
      </p:sp>
    </p:spTree>
    <p:extLst>
      <p:ext uri="{BB962C8B-B14F-4D97-AF65-F5344CB8AC3E}">
        <p14:creationId xmlns:p14="http://schemas.microsoft.com/office/powerpoint/2010/main" val="1769335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strategies </a:t>
            </a:r>
            <a:r>
              <a:rPr lang="en-US" b="1" u="sng" dirty="0"/>
              <a:t/>
            </a:r>
            <a:br>
              <a:rPr lang="en-US" b="1" u="sng" dirty="0"/>
            </a:br>
            <a:endParaRPr lang="en-US" dirty="0"/>
          </a:p>
        </p:txBody>
      </p:sp>
      <p:sp>
        <p:nvSpPr>
          <p:cNvPr id="3" name="Content Placeholder 2"/>
          <p:cNvSpPr>
            <a:spLocks noGrp="1"/>
          </p:cNvSpPr>
          <p:nvPr>
            <p:ph idx="1"/>
          </p:nvPr>
        </p:nvSpPr>
        <p:spPr>
          <a:xfrm>
            <a:off x="677334" y="1789611"/>
            <a:ext cx="8596668" cy="4251751"/>
          </a:xfrm>
        </p:spPr>
        <p:txBody>
          <a:bodyPr>
            <a:normAutofit/>
          </a:bodyPr>
          <a:lstStyle/>
          <a:p>
            <a:pPr lvl="0" fontAlgn="base"/>
            <a:r>
              <a:rPr lang="en-US" sz="2400" b="1" dirty="0"/>
              <a:t>Functional Design:</a:t>
            </a:r>
            <a:r>
              <a:rPr lang="en-US" sz="2400" dirty="0"/>
              <a:t> The system is designed from a functional viewpoint. </a:t>
            </a:r>
            <a:endParaRPr lang="en-US" sz="2400" dirty="0" smtClean="0"/>
          </a:p>
          <a:p>
            <a:pPr lvl="1" fontAlgn="base"/>
            <a:r>
              <a:rPr lang="en-US" sz="2600" dirty="0" smtClean="0"/>
              <a:t>The </a:t>
            </a:r>
            <a:r>
              <a:rPr lang="en-US" sz="2600" dirty="0"/>
              <a:t>system state is centralized and shared between the functions operating on that state. </a:t>
            </a:r>
          </a:p>
          <a:p>
            <a:pPr lvl="0" fontAlgn="base"/>
            <a:r>
              <a:rPr lang="en-US" sz="2400" b="1" dirty="0"/>
              <a:t>Object-Oriented Design:</a:t>
            </a:r>
            <a:r>
              <a:rPr lang="en-US" sz="2400" dirty="0"/>
              <a:t> The system is viewed as a collection of interacting objects. </a:t>
            </a:r>
            <a:endParaRPr lang="en-US" sz="2400" dirty="0" smtClean="0"/>
          </a:p>
          <a:p>
            <a:pPr lvl="2" fontAlgn="base"/>
            <a:r>
              <a:rPr lang="en-US" sz="2200" dirty="0" smtClean="0"/>
              <a:t>The </a:t>
            </a:r>
            <a:r>
              <a:rPr lang="en-US" sz="2200" dirty="0"/>
              <a:t>system state is decentralized and each object manages its own state. </a:t>
            </a:r>
            <a:endParaRPr lang="en-US" sz="2200" dirty="0" smtClean="0"/>
          </a:p>
          <a:p>
            <a:pPr lvl="2" fontAlgn="base"/>
            <a:r>
              <a:rPr lang="en-US" sz="2200" dirty="0" smtClean="0"/>
              <a:t>Objects </a:t>
            </a:r>
            <a:r>
              <a:rPr lang="en-US" sz="2200" dirty="0"/>
              <a:t>may be instances of an object class and communicate by exchanging messages. </a:t>
            </a:r>
          </a:p>
          <a:p>
            <a:endParaRPr lang="en-US" dirty="0"/>
          </a:p>
        </p:txBody>
      </p:sp>
    </p:spTree>
    <p:extLst>
      <p:ext uri="{BB962C8B-B14F-4D97-AF65-F5344CB8AC3E}">
        <p14:creationId xmlns:p14="http://schemas.microsoft.com/office/powerpoint/2010/main" val="609886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 of design</a:t>
            </a:r>
            <a:endParaRPr lang="en-US" dirty="0"/>
          </a:p>
        </p:txBody>
      </p:sp>
      <p:sp>
        <p:nvSpPr>
          <p:cNvPr id="3" name="Content Placeholder 2"/>
          <p:cNvSpPr>
            <a:spLocks noGrp="1"/>
          </p:cNvSpPr>
          <p:nvPr>
            <p:ph idx="1"/>
          </p:nvPr>
        </p:nvSpPr>
        <p:spPr>
          <a:xfrm>
            <a:off x="677334" y="1750423"/>
            <a:ext cx="8596668" cy="4290939"/>
          </a:xfrm>
        </p:spPr>
        <p:txBody>
          <a:bodyPr>
            <a:noAutofit/>
          </a:bodyPr>
          <a:lstStyle/>
          <a:p>
            <a:r>
              <a:rPr lang="en-US" sz="2400" dirty="0"/>
              <a:t>The design must implement all of the explicit requirements contained in the analysis model, and it must accommodate all of the implicit requirements desired by the customer. </a:t>
            </a:r>
          </a:p>
          <a:p>
            <a:r>
              <a:rPr lang="en-US" sz="2400" dirty="0"/>
              <a:t>It must be a readable, understandable guide for those who generate code and for those who test and subsequently support the software</a:t>
            </a:r>
            <a:r>
              <a:rPr lang="en-US" sz="2400" dirty="0" smtClean="0"/>
              <a:t>.</a:t>
            </a:r>
          </a:p>
          <a:p>
            <a:r>
              <a:rPr lang="en-US" sz="2400" dirty="0" smtClean="0"/>
              <a:t> </a:t>
            </a:r>
            <a:r>
              <a:rPr lang="en-US" sz="2400" dirty="0"/>
              <a:t>The design should also provide a complete picture of the software, addressing the data, functional, and behavioral domains from an implementation perspective. </a:t>
            </a:r>
          </a:p>
        </p:txBody>
      </p:sp>
    </p:spTree>
    <p:extLst>
      <p:ext uri="{BB962C8B-B14F-4D97-AF65-F5344CB8AC3E}">
        <p14:creationId xmlns:p14="http://schemas.microsoft.com/office/powerpoint/2010/main" val="2126874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677334" y="1711235"/>
            <a:ext cx="8596668" cy="4513008"/>
          </a:xfrm>
        </p:spPr>
        <p:txBody>
          <a:bodyPr/>
          <a:lstStyle/>
          <a:p>
            <a:r>
              <a:rPr lang="en-US" sz="2400" dirty="0"/>
              <a:t>Good design leads to software that is: </a:t>
            </a:r>
            <a:endParaRPr lang="en-US" sz="2400" dirty="0" smtClean="0"/>
          </a:p>
          <a:p>
            <a:pPr lvl="1">
              <a:buFont typeface="Wingdings" panose="05000000000000000000" pitchFamily="2" charset="2"/>
              <a:buChar char="Ø"/>
            </a:pPr>
            <a:r>
              <a:rPr lang="en-US" sz="2000" b="1" dirty="0" smtClean="0"/>
              <a:t>Correct</a:t>
            </a:r>
            <a:r>
              <a:rPr lang="en-US" sz="2000" dirty="0" smtClean="0"/>
              <a:t>–does </a:t>
            </a:r>
            <a:r>
              <a:rPr lang="en-US" sz="2000" dirty="0"/>
              <a:t>what it should. </a:t>
            </a:r>
            <a:endParaRPr lang="en-US" sz="2000" dirty="0" smtClean="0"/>
          </a:p>
          <a:p>
            <a:pPr lvl="1">
              <a:buFont typeface="Wingdings" panose="05000000000000000000" pitchFamily="2" charset="2"/>
              <a:buChar char="Ø"/>
            </a:pPr>
            <a:r>
              <a:rPr lang="en-US" sz="2000" b="1" dirty="0" smtClean="0"/>
              <a:t>Robust</a:t>
            </a:r>
            <a:r>
              <a:rPr lang="en-US" sz="2000" dirty="0"/>
              <a:t>– tolerant of misuse, e.g. faulty data</a:t>
            </a:r>
            <a:r>
              <a:rPr lang="en-US" sz="2000" dirty="0" smtClean="0"/>
              <a:t>,</a:t>
            </a:r>
          </a:p>
          <a:p>
            <a:pPr lvl="1">
              <a:buFont typeface="Wingdings" panose="05000000000000000000" pitchFamily="2" charset="2"/>
              <a:buChar char="Ø"/>
            </a:pPr>
            <a:r>
              <a:rPr lang="en-US" sz="2000" dirty="0" smtClean="0"/>
              <a:t> </a:t>
            </a:r>
            <a:r>
              <a:rPr lang="en-US" sz="2000" b="1" dirty="0"/>
              <a:t>Flexible</a:t>
            </a:r>
            <a:r>
              <a:rPr lang="en-US" sz="2000" dirty="0"/>
              <a:t>–adaptable to shifting requirements, </a:t>
            </a:r>
            <a:endParaRPr lang="en-US" sz="2000" dirty="0" smtClean="0"/>
          </a:p>
          <a:p>
            <a:pPr lvl="1">
              <a:buFont typeface="Wingdings" panose="05000000000000000000" pitchFamily="2" charset="2"/>
              <a:buChar char="Ø"/>
            </a:pPr>
            <a:r>
              <a:rPr lang="en-US" sz="2000" b="1" dirty="0" smtClean="0"/>
              <a:t>Reusable</a:t>
            </a:r>
            <a:r>
              <a:rPr lang="en-US" sz="2000" dirty="0" smtClean="0"/>
              <a:t>–cut </a:t>
            </a:r>
            <a:r>
              <a:rPr lang="en-US" sz="2000" dirty="0"/>
              <a:t>production costs for code, </a:t>
            </a:r>
            <a:endParaRPr lang="en-US" sz="2000" dirty="0" smtClean="0"/>
          </a:p>
          <a:p>
            <a:pPr lvl="1">
              <a:buFont typeface="Wingdings" panose="05000000000000000000" pitchFamily="2" charset="2"/>
              <a:buChar char="Ø"/>
            </a:pPr>
            <a:r>
              <a:rPr lang="en-US" sz="2000" b="1" dirty="0" smtClean="0"/>
              <a:t>Efficient</a:t>
            </a:r>
            <a:r>
              <a:rPr lang="en-US" sz="2000" dirty="0" smtClean="0"/>
              <a:t>–good </a:t>
            </a:r>
            <a:r>
              <a:rPr lang="en-US" sz="2000" dirty="0"/>
              <a:t>use of processor and memory, </a:t>
            </a:r>
            <a:endParaRPr lang="en-US" sz="2000" dirty="0" smtClean="0"/>
          </a:p>
          <a:p>
            <a:pPr lvl="1">
              <a:buFont typeface="Wingdings" panose="05000000000000000000" pitchFamily="2" charset="2"/>
              <a:buChar char="Ø"/>
            </a:pPr>
            <a:r>
              <a:rPr lang="en-US" sz="2000" dirty="0" smtClean="0"/>
              <a:t>also </a:t>
            </a:r>
            <a:r>
              <a:rPr lang="en-US" sz="2000" dirty="0"/>
              <a:t>should be </a:t>
            </a:r>
            <a:r>
              <a:rPr lang="en-US" sz="2000" b="1" dirty="0"/>
              <a:t>Reliable </a:t>
            </a:r>
            <a:r>
              <a:rPr lang="en-US" sz="2000" dirty="0"/>
              <a:t>and </a:t>
            </a:r>
            <a:r>
              <a:rPr lang="en-US" sz="2000" b="1" dirty="0"/>
              <a:t>Usable. </a:t>
            </a:r>
            <a:endParaRPr lang="en-US" sz="2000" dirty="0"/>
          </a:p>
          <a:p>
            <a:endParaRPr lang="en-US" dirty="0"/>
          </a:p>
        </p:txBody>
      </p:sp>
    </p:spTree>
    <p:extLst>
      <p:ext uri="{BB962C8B-B14F-4D97-AF65-F5344CB8AC3E}">
        <p14:creationId xmlns:p14="http://schemas.microsoft.com/office/powerpoint/2010/main" val="1442716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23257"/>
          </a:xfrm>
        </p:spPr>
        <p:txBody>
          <a:bodyPr/>
          <a:lstStyle/>
          <a:p>
            <a:r>
              <a:rPr lang="en-US" dirty="0"/>
              <a:t>Design Principles </a:t>
            </a:r>
          </a:p>
        </p:txBody>
      </p:sp>
      <p:sp>
        <p:nvSpPr>
          <p:cNvPr id="3" name="Content Placeholder 2"/>
          <p:cNvSpPr>
            <a:spLocks noGrp="1"/>
          </p:cNvSpPr>
          <p:nvPr>
            <p:ph idx="1"/>
          </p:nvPr>
        </p:nvSpPr>
        <p:spPr>
          <a:xfrm>
            <a:off x="677334" y="1881051"/>
            <a:ext cx="8596668" cy="4160311"/>
          </a:xfrm>
        </p:spPr>
        <p:txBody>
          <a:bodyPr>
            <a:normAutofit/>
          </a:bodyPr>
          <a:lstStyle/>
          <a:p>
            <a:r>
              <a:rPr lang="en-US" sz="2000" dirty="0"/>
              <a:t>Design principles enable the software engineer to navigate the design process. which have been adapted and extended in the following list: </a:t>
            </a:r>
            <a:endParaRPr lang="en-US" sz="2000" dirty="0" smtClean="0"/>
          </a:p>
          <a:p>
            <a:pPr lvl="1">
              <a:buFont typeface="Wingdings" panose="05000000000000000000" pitchFamily="2" charset="2"/>
              <a:buChar char="v"/>
            </a:pPr>
            <a:r>
              <a:rPr lang="en-US" sz="2000" b="1" dirty="0"/>
              <a:t>The design process should not suffer from "tunnel vision."</a:t>
            </a:r>
            <a:r>
              <a:rPr lang="en-US" sz="2000" dirty="0"/>
              <a:t> </a:t>
            </a:r>
            <a:r>
              <a:rPr lang="en-US" sz="1900" dirty="0"/>
              <a:t>A good designer should consider alternative approaches, judging each based on the requirements of the problem, the resources available to do the job. </a:t>
            </a:r>
            <a:endParaRPr lang="en-US" sz="1900" dirty="0" smtClean="0"/>
          </a:p>
          <a:p>
            <a:pPr lvl="1">
              <a:buFont typeface="Wingdings" panose="05000000000000000000" pitchFamily="2" charset="2"/>
              <a:buChar char="v"/>
            </a:pPr>
            <a:r>
              <a:rPr lang="en-US" sz="2000" b="1" dirty="0"/>
              <a:t>The design should be traceable to the analysis model.</a:t>
            </a:r>
            <a:r>
              <a:rPr lang="en-US" sz="2000" dirty="0"/>
              <a:t> </a:t>
            </a:r>
            <a:r>
              <a:rPr lang="en-US" sz="1700" dirty="0"/>
              <a:t>Because a single element of the design model can often be traced back to multiple requirements, it is necessary to have a means for tracking how requirements have been satisfied by the design model. </a:t>
            </a:r>
            <a:endParaRPr lang="en-US" sz="1700" dirty="0" smtClean="0"/>
          </a:p>
          <a:p>
            <a:pPr lvl="1">
              <a:buFont typeface="Wingdings" panose="05000000000000000000" pitchFamily="2" charset="2"/>
              <a:buChar char="v"/>
            </a:pPr>
            <a:r>
              <a:rPr lang="en-US" sz="2000" b="1" dirty="0"/>
              <a:t>The design should not reinvent the wheel.</a:t>
            </a:r>
            <a:r>
              <a:rPr lang="en-US" sz="2000" dirty="0"/>
              <a:t> </a:t>
            </a:r>
            <a:r>
              <a:rPr lang="en-US" dirty="0"/>
              <a:t>Systems are constructed using a set of design patterns, many of which have likely been encountered before. These patterns should always be chosen as an alternative to reinvention. </a:t>
            </a:r>
          </a:p>
        </p:txBody>
      </p:sp>
    </p:spTree>
    <p:extLst>
      <p:ext uri="{BB962C8B-B14F-4D97-AF65-F5344CB8AC3E}">
        <p14:creationId xmlns:p14="http://schemas.microsoft.com/office/powerpoint/2010/main" val="1681397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27760"/>
          </a:xfrm>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3" y="1841863"/>
            <a:ext cx="8910803" cy="4199499"/>
          </a:xfrm>
        </p:spPr>
        <p:txBody>
          <a:bodyPr/>
          <a:lstStyle/>
          <a:p>
            <a:r>
              <a:rPr lang="en-US" b="1" dirty="0"/>
              <a:t>The design should "minimize the intellectual distance" between the software and the problem as it exists in the real world.</a:t>
            </a:r>
            <a:r>
              <a:rPr lang="en-US" dirty="0"/>
              <a:t> That is, the structure of the software design should, whenever possible, mimic the structure of the problem domain. </a:t>
            </a:r>
            <a:endParaRPr lang="en-US" dirty="0" smtClean="0"/>
          </a:p>
          <a:p>
            <a:r>
              <a:rPr lang="en-US" b="1" dirty="0"/>
              <a:t>The design should exhibit uniformity and integration.</a:t>
            </a:r>
            <a:r>
              <a:rPr lang="en-US" dirty="0"/>
              <a:t> A design is uniform if it appears fully coherent. In order to achieve this outcome, rules of style and format should be defined for a design team before design work </a:t>
            </a:r>
            <a:r>
              <a:rPr lang="en-US" dirty="0" smtClean="0"/>
              <a:t>begins</a:t>
            </a:r>
          </a:p>
          <a:p>
            <a:r>
              <a:rPr lang="en-US" b="1" dirty="0"/>
              <a:t>The design should be structured to accommodate change.</a:t>
            </a:r>
            <a:r>
              <a:rPr lang="en-US" dirty="0"/>
              <a:t> The design concepts discussed in the next section enable a design to achieve this principle. </a:t>
            </a:r>
          </a:p>
        </p:txBody>
      </p:sp>
    </p:spTree>
    <p:extLst>
      <p:ext uri="{BB962C8B-B14F-4D97-AF65-F5344CB8AC3E}">
        <p14:creationId xmlns:p14="http://schemas.microsoft.com/office/powerpoint/2010/main" val="30894512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776549"/>
            <a:ext cx="8596668" cy="4264813"/>
          </a:xfrm>
        </p:spPr>
        <p:txBody>
          <a:bodyPr/>
          <a:lstStyle/>
          <a:p>
            <a:r>
              <a:rPr lang="en-US" b="1" dirty="0"/>
              <a:t>The design should be structured to degrade gently, even when aberrant data, events, or operating conditions are encountered.</a:t>
            </a:r>
            <a:r>
              <a:rPr lang="en-US" dirty="0"/>
              <a:t> Well- designed software should never "bomb"; it should be designed to accommodate unusual circumstances, and if it must terminate processing, it should do so in a graceful manner. </a:t>
            </a:r>
            <a:endParaRPr lang="en-US" dirty="0" smtClean="0"/>
          </a:p>
          <a:p>
            <a:r>
              <a:rPr lang="en-US" b="1" dirty="0"/>
              <a:t>Design is not coding, coding is not design.</a:t>
            </a:r>
            <a:r>
              <a:rPr lang="en-US" dirty="0"/>
              <a:t> Even when detailed procedural designs are created for program components, the level of abstraction of the design model is higher than the source code. The only design decisions made at the coding level should address the small implementation details that enable the procedural design to be coded. </a:t>
            </a:r>
          </a:p>
          <a:p>
            <a:endParaRPr lang="en-US" dirty="0"/>
          </a:p>
        </p:txBody>
      </p:sp>
    </p:spTree>
    <p:extLst>
      <p:ext uri="{BB962C8B-B14F-4D97-AF65-F5344CB8AC3E}">
        <p14:creationId xmlns:p14="http://schemas.microsoft.com/office/powerpoint/2010/main" val="862912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7131"/>
          </a:xfrm>
        </p:spPr>
        <p:txBody>
          <a:bodyPr>
            <a:normAutofit fontScale="90000"/>
          </a:bodyPr>
          <a:lstStyle/>
          <a:p>
            <a:r>
              <a:rPr lang="en-US" dirty="0" err="1" smtClean="0"/>
              <a:t>Cont</a:t>
            </a:r>
            <a:r>
              <a:rPr lang="en-US" dirty="0" smtClean="0"/>
              <a:t>…</a:t>
            </a:r>
            <a:br>
              <a:rPr lang="en-US" dirty="0" smtClean="0"/>
            </a:br>
            <a:endParaRPr lang="en-US" dirty="0"/>
          </a:p>
        </p:txBody>
      </p:sp>
      <p:sp>
        <p:nvSpPr>
          <p:cNvPr id="3" name="Content Placeholder 2"/>
          <p:cNvSpPr>
            <a:spLocks noGrp="1"/>
          </p:cNvSpPr>
          <p:nvPr>
            <p:ph idx="1"/>
          </p:nvPr>
        </p:nvSpPr>
        <p:spPr>
          <a:xfrm>
            <a:off x="677334" y="1776549"/>
            <a:ext cx="8596668" cy="4264813"/>
          </a:xfrm>
        </p:spPr>
        <p:txBody>
          <a:bodyPr/>
          <a:lstStyle/>
          <a:p>
            <a:r>
              <a:rPr lang="en-US" b="1" dirty="0"/>
              <a:t>The design should be assessed for quality as it is being created, not after the fact.</a:t>
            </a:r>
            <a:r>
              <a:rPr lang="en-US" dirty="0"/>
              <a:t> A variety of design concepts and design measures are available to assist the designer in assessing quality throughout the development process. </a:t>
            </a:r>
            <a:endParaRPr lang="en-US" dirty="0" smtClean="0"/>
          </a:p>
          <a:p>
            <a:r>
              <a:rPr lang="en-US" b="1" dirty="0"/>
              <a:t>The design should be reviewed to minimize conceptual (semantic) errors.</a:t>
            </a:r>
            <a:r>
              <a:rPr lang="en-US" dirty="0"/>
              <a:t> There is sometimes a tendency to focus on minutiae when the design is reviewed, missing the forest for the trees. A design team should ensure that major conceptual elements of the design (omissions, ambiguity, in consistency) have been addressed before worrying about the syntax of the design model. </a:t>
            </a:r>
          </a:p>
          <a:p>
            <a:endParaRPr lang="en-US" dirty="0"/>
          </a:p>
        </p:txBody>
      </p:sp>
    </p:spTree>
    <p:extLst>
      <p:ext uri="{BB962C8B-B14F-4D97-AF65-F5344CB8AC3E}">
        <p14:creationId xmlns:p14="http://schemas.microsoft.com/office/powerpoint/2010/main" val="4033087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Considerations </a:t>
            </a:r>
            <a:r>
              <a:rPr lang="en-US" b="1" u="sng" dirty="0"/>
              <a:t/>
            </a:r>
            <a:br>
              <a:rPr lang="en-US" b="1" u="sng" dirty="0"/>
            </a:br>
            <a:endParaRPr lang="en-US" dirty="0"/>
          </a:p>
        </p:txBody>
      </p:sp>
      <p:sp>
        <p:nvSpPr>
          <p:cNvPr id="3" name="Content Placeholder 2"/>
          <p:cNvSpPr>
            <a:spLocks noGrp="1"/>
          </p:cNvSpPr>
          <p:nvPr>
            <p:ph idx="1"/>
          </p:nvPr>
        </p:nvSpPr>
        <p:spPr>
          <a:xfrm>
            <a:off x="677334" y="1828801"/>
            <a:ext cx="8596668" cy="4212562"/>
          </a:xfrm>
        </p:spPr>
        <p:txBody>
          <a:bodyPr>
            <a:normAutofit/>
          </a:bodyPr>
          <a:lstStyle/>
          <a:p>
            <a:r>
              <a:rPr lang="en-US" sz="2000" dirty="0"/>
              <a:t>There are many aspects to consider in the design of a piece of software. The importance of each consideration should reflect the goals and expectations that the software is being created to meet. Some of these aspects are: </a:t>
            </a:r>
          </a:p>
          <a:p>
            <a:r>
              <a:rPr lang="en-US" sz="2000" b="1" dirty="0"/>
              <a:t>Compatibility</a:t>
            </a:r>
            <a:r>
              <a:rPr lang="en-US" sz="2000" dirty="0"/>
              <a:t> - The software is able to operate with other products that are designed for interoperability with another product. For example, a piece of software may be </a:t>
            </a:r>
            <a:r>
              <a:rPr lang="en-US" sz="2000" dirty="0" smtClean="0"/>
              <a:t>backward compatible </a:t>
            </a:r>
            <a:r>
              <a:rPr lang="en-US" sz="2000" dirty="0"/>
              <a:t>with an older version of itself. </a:t>
            </a:r>
          </a:p>
          <a:p>
            <a:r>
              <a:rPr lang="en-US" sz="2400" b="1" dirty="0"/>
              <a:t>Extensibility</a:t>
            </a:r>
            <a:r>
              <a:rPr lang="en-US" sz="2000" dirty="0"/>
              <a:t> - New capabilities can be added to the software without major changes to the underlying architecture. </a:t>
            </a:r>
          </a:p>
        </p:txBody>
      </p:sp>
    </p:spTree>
    <p:extLst>
      <p:ext uri="{BB962C8B-B14F-4D97-AF65-F5344CB8AC3E}">
        <p14:creationId xmlns:p14="http://schemas.microsoft.com/office/powerpoint/2010/main" val="2000008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dirty="0"/>
              <a:t>Software design is an iterative process through which requirements are translated into a blueprint for constructing the software. </a:t>
            </a:r>
            <a:endParaRPr lang="en-US" dirty="0" smtClean="0"/>
          </a:p>
          <a:p>
            <a:r>
              <a:rPr lang="en-US" dirty="0" smtClean="0"/>
              <a:t>Initially</a:t>
            </a:r>
            <a:r>
              <a:rPr lang="en-US" dirty="0"/>
              <a:t>, the blueprint depicts a holistic view of software. During the design process the software specifications are transformed into design models. </a:t>
            </a:r>
            <a:endParaRPr lang="en-US" dirty="0" smtClean="0"/>
          </a:p>
          <a:p>
            <a:r>
              <a:rPr lang="en-US" dirty="0" smtClean="0"/>
              <a:t>Models </a:t>
            </a:r>
            <a:r>
              <a:rPr lang="en-US" dirty="0"/>
              <a:t>describe the details of the data structures, system architecture, interface, and components</a:t>
            </a:r>
            <a:r>
              <a:rPr lang="en-US" dirty="0" smtClean="0"/>
              <a:t>.</a:t>
            </a:r>
          </a:p>
          <a:p>
            <a:r>
              <a:rPr lang="en-US" dirty="0" smtClean="0"/>
              <a:t>Each </a:t>
            </a:r>
            <a:r>
              <a:rPr lang="en-US" dirty="0"/>
              <a:t>design product is reviewed for quality before moving to the next phase of software development.  At the end of the design process a design model and specification document is produced.  </a:t>
            </a:r>
          </a:p>
          <a:p>
            <a:endParaRPr lang="en-US" dirty="0"/>
          </a:p>
        </p:txBody>
      </p:sp>
    </p:spTree>
    <p:extLst>
      <p:ext uri="{BB962C8B-B14F-4D97-AF65-F5344CB8AC3E}">
        <p14:creationId xmlns:p14="http://schemas.microsoft.com/office/powerpoint/2010/main" val="3142970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489166"/>
            <a:ext cx="8596668" cy="4552197"/>
          </a:xfrm>
        </p:spPr>
        <p:txBody>
          <a:bodyPr>
            <a:normAutofit/>
          </a:bodyPr>
          <a:lstStyle/>
          <a:p>
            <a:r>
              <a:rPr lang="en-US" sz="2000" b="1" dirty="0"/>
              <a:t>Modularity</a:t>
            </a:r>
            <a:r>
              <a:rPr lang="en-US" sz="2000" dirty="0"/>
              <a:t> - the resulting software comprises a well defined, independent component which leads to better maintainability. The components could be then implemented and tested in isolation before being integrated to form a desired software system. This allows division of work in a software development project. </a:t>
            </a:r>
          </a:p>
          <a:p>
            <a:r>
              <a:rPr lang="en-US" sz="2000" b="1" dirty="0"/>
              <a:t>Fault-tolerance</a:t>
            </a:r>
            <a:r>
              <a:rPr lang="en-US" sz="2000" dirty="0"/>
              <a:t> - The software is resistant to and able to recover from component failure. </a:t>
            </a:r>
          </a:p>
          <a:p>
            <a:r>
              <a:rPr lang="en-US" sz="2000" b="1" dirty="0"/>
              <a:t>Maintainability</a:t>
            </a:r>
            <a:r>
              <a:rPr lang="en-US" sz="2000" dirty="0"/>
              <a:t> - A measure of how easily bug fixes or functional modifications can be accomplished. High maintainability can be the product of modularity and extensibility. </a:t>
            </a:r>
          </a:p>
          <a:p>
            <a:r>
              <a:rPr lang="en-US" sz="2000" b="1" dirty="0"/>
              <a:t>Reliability (Software durability)</a:t>
            </a:r>
            <a:r>
              <a:rPr lang="en-US" sz="2000" dirty="0"/>
              <a:t> - The software is able to perform a required function under stated conditions for a specified period of time. </a:t>
            </a:r>
          </a:p>
          <a:p>
            <a:endParaRPr lang="en-US" dirty="0"/>
          </a:p>
        </p:txBody>
      </p:sp>
    </p:spTree>
    <p:extLst>
      <p:ext uri="{BB962C8B-B14F-4D97-AF65-F5344CB8AC3E}">
        <p14:creationId xmlns:p14="http://schemas.microsoft.com/office/powerpoint/2010/main" val="30349878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930401"/>
            <a:ext cx="8596668" cy="4110962"/>
          </a:xfrm>
        </p:spPr>
        <p:txBody>
          <a:bodyPr>
            <a:normAutofit/>
          </a:bodyPr>
          <a:lstStyle/>
          <a:p>
            <a:r>
              <a:rPr lang="en-US" b="1" dirty="0"/>
              <a:t>Reusability</a:t>
            </a:r>
            <a:r>
              <a:rPr lang="en-US" dirty="0"/>
              <a:t> - The ability to use some or all of the aspects of the preexisting software in other projects with little to no modification. </a:t>
            </a:r>
          </a:p>
          <a:p>
            <a:r>
              <a:rPr lang="en-US" b="1" dirty="0"/>
              <a:t>Robustness</a:t>
            </a:r>
            <a:r>
              <a:rPr lang="en-US" dirty="0"/>
              <a:t> - The software is able to operate under stress or tolerate unpredictable or invalid input. For example, it can be designed with a resilience to low memory conditions. </a:t>
            </a:r>
          </a:p>
          <a:p>
            <a:r>
              <a:rPr lang="en-US" b="1" dirty="0"/>
              <a:t>Security</a:t>
            </a:r>
            <a:r>
              <a:rPr lang="en-US" dirty="0"/>
              <a:t> - The software is able to withstand and resist hostile acts and influences. </a:t>
            </a:r>
          </a:p>
          <a:p>
            <a:r>
              <a:rPr lang="en-US" b="1" dirty="0"/>
              <a:t>Usability</a:t>
            </a:r>
            <a:r>
              <a:rPr lang="en-US" dirty="0"/>
              <a:t> - The software user interface must be usable for its target user/audience. Default values for the parameters must be chosen so that they are a good choice for the majority of the users. </a:t>
            </a:r>
          </a:p>
          <a:p>
            <a:endParaRPr lang="en-US" dirty="0"/>
          </a:p>
        </p:txBody>
      </p:sp>
    </p:spTree>
    <p:extLst>
      <p:ext uri="{BB962C8B-B14F-4D97-AF65-F5344CB8AC3E}">
        <p14:creationId xmlns:p14="http://schemas.microsoft.com/office/powerpoint/2010/main" val="3512608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677334" y="2050869"/>
            <a:ext cx="8596668" cy="3990493"/>
          </a:xfrm>
        </p:spPr>
        <p:txBody>
          <a:bodyPr/>
          <a:lstStyle/>
          <a:p>
            <a:r>
              <a:rPr lang="en-US" b="1" dirty="0"/>
              <a:t>Portability</a:t>
            </a:r>
            <a:r>
              <a:rPr lang="en-US" dirty="0"/>
              <a:t> - The software should be usable across a number of different conditions and environments. </a:t>
            </a:r>
          </a:p>
          <a:p>
            <a:r>
              <a:rPr lang="en-US" b="1" dirty="0"/>
              <a:t>Scalability</a:t>
            </a:r>
            <a:r>
              <a:rPr lang="en-US" dirty="0"/>
              <a:t> - The software adapts well to increasing data or number of users. </a:t>
            </a:r>
            <a:endParaRPr lang="en-US" dirty="0" smtClean="0"/>
          </a:p>
          <a:p>
            <a:r>
              <a:rPr lang="en-US" b="1" dirty="0"/>
              <a:t>Performance</a:t>
            </a:r>
            <a:r>
              <a:rPr lang="en-US" dirty="0"/>
              <a:t> - The software performs its tasks within a time-frame that is acceptable for the user, and does not require too much memory. </a:t>
            </a:r>
          </a:p>
          <a:p>
            <a:endParaRPr lang="en-US" dirty="0"/>
          </a:p>
        </p:txBody>
      </p:sp>
    </p:spTree>
    <p:extLst>
      <p:ext uri="{BB962C8B-B14F-4D97-AF65-F5344CB8AC3E}">
        <p14:creationId xmlns:p14="http://schemas.microsoft.com/office/powerpoint/2010/main" val="3544679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smtClean="0"/>
              <a:t>User </a:t>
            </a:r>
            <a:r>
              <a:rPr lang="en-US" dirty="0"/>
              <a:t>Interface Design 	</a:t>
            </a:r>
            <a:br>
              <a:rPr lang="en-US" dirty="0"/>
            </a:br>
            <a:endParaRPr lang="en-US" dirty="0"/>
          </a:p>
        </p:txBody>
      </p:sp>
      <p:sp>
        <p:nvSpPr>
          <p:cNvPr id="3" name="Content Placeholder 2"/>
          <p:cNvSpPr>
            <a:spLocks noGrp="1"/>
          </p:cNvSpPr>
          <p:nvPr>
            <p:ph idx="1"/>
          </p:nvPr>
        </p:nvSpPr>
        <p:spPr/>
        <p:txBody>
          <a:bodyPr/>
          <a:lstStyle/>
          <a:p>
            <a:r>
              <a:rPr lang="en-US" dirty="0"/>
              <a:t>User interface is the first impression of a software system from the user’s point of view. Therefore any software system must satisfy the requirement of user. </a:t>
            </a:r>
          </a:p>
          <a:p>
            <a:r>
              <a:rPr lang="en-US" b="1" u="sng" dirty="0"/>
              <a:t>Functions and Features of UI</a:t>
            </a:r>
            <a:r>
              <a:rPr lang="en-US" b="1" dirty="0"/>
              <a:t> </a:t>
            </a:r>
            <a:endParaRPr lang="en-US" b="1" u="sng" dirty="0"/>
          </a:p>
          <a:p>
            <a:pPr lvl="1"/>
            <a:r>
              <a:rPr lang="en-US" dirty="0"/>
              <a:t>User Interface (UI) mainly performs two functions − </a:t>
            </a:r>
          </a:p>
          <a:p>
            <a:pPr lvl="2" fontAlgn="base"/>
            <a:r>
              <a:rPr lang="en-US" dirty="0"/>
              <a:t>Accepting the user’s input </a:t>
            </a:r>
          </a:p>
          <a:p>
            <a:pPr lvl="2" fontAlgn="base"/>
            <a:r>
              <a:rPr lang="en-US" dirty="0"/>
              <a:t>Displaying the output </a:t>
            </a:r>
          </a:p>
          <a:p>
            <a:pPr lvl="1"/>
            <a:endParaRPr lang="en-US" b="1" dirty="0"/>
          </a:p>
        </p:txBody>
      </p:sp>
    </p:spTree>
    <p:extLst>
      <p:ext uri="{BB962C8B-B14F-4D97-AF65-F5344CB8AC3E}">
        <p14:creationId xmlns:p14="http://schemas.microsoft.com/office/powerpoint/2010/main" val="3820316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724297"/>
            <a:ext cx="8596668" cy="4317065"/>
          </a:xfrm>
        </p:spPr>
        <p:txBody>
          <a:bodyPr>
            <a:normAutofit/>
          </a:bodyPr>
          <a:lstStyle/>
          <a:p>
            <a:r>
              <a:rPr lang="en-US" dirty="0"/>
              <a:t>User interface plays a crucial role in any software system. It is possibly the only visible aspect of a software system as: </a:t>
            </a:r>
          </a:p>
          <a:p>
            <a:pPr lvl="1" fontAlgn="base"/>
            <a:r>
              <a:rPr lang="en-US" dirty="0"/>
              <a:t>Users will initially see the architecture of software system’s external user interface without considering its internal architecture. </a:t>
            </a:r>
          </a:p>
          <a:p>
            <a:pPr lvl="1" fontAlgn="base"/>
            <a:r>
              <a:rPr lang="en-US" dirty="0"/>
              <a:t>A good user interface must attract the user to use the software system without mistakes. It should help the user to understand the software system easily without misleading information. A bad UI may cause market failure against the competition of software system. </a:t>
            </a:r>
          </a:p>
          <a:p>
            <a:pPr lvl="1" fontAlgn="base"/>
            <a:r>
              <a:rPr lang="en-US" dirty="0"/>
              <a:t>UI has its syntax and semantics. The syntax comprises component types such as textual, icon, button etc. and usability summarizes the semantics of </a:t>
            </a:r>
            <a:r>
              <a:rPr lang="en-US" dirty="0" smtClean="0"/>
              <a:t>UI. There </a:t>
            </a:r>
            <a:r>
              <a:rPr lang="en-US" dirty="0"/>
              <a:t>are basically two major kinds of user interface − a) </a:t>
            </a:r>
            <a:r>
              <a:rPr lang="en-US" b="1" dirty="0"/>
              <a:t>Textual</a:t>
            </a:r>
            <a:r>
              <a:rPr lang="en-US" dirty="0"/>
              <a:t> b) </a:t>
            </a:r>
            <a:r>
              <a:rPr lang="en-US" b="1" dirty="0"/>
              <a:t>Graphical</a:t>
            </a:r>
            <a:r>
              <a:rPr lang="en-US" dirty="0"/>
              <a:t>. </a:t>
            </a:r>
          </a:p>
          <a:p>
            <a:pPr lvl="1"/>
            <a:r>
              <a:rPr lang="en-US" dirty="0"/>
              <a:t>Software in different domains may require different style of its user interface</a:t>
            </a:r>
            <a:endParaRPr lang="en-US" dirty="0"/>
          </a:p>
        </p:txBody>
      </p:sp>
    </p:spTree>
    <p:extLst>
      <p:ext uri="{BB962C8B-B14F-4D97-AF65-F5344CB8AC3E}">
        <p14:creationId xmlns:p14="http://schemas.microsoft.com/office/powerpoint/2010/main" val="19782500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7131"/>
          </a:xfrm>
        </p:spPr>
        <p:txBody>
          <a:bodyPr/>
          <a:lstStyle/>
          <a:p>
            <a:r>
              <a:rPr lang="en-US" dirty="0"/>
              <a:t>Graphical User Interface </a:t>
            </a:r>
            <a:endParaRPr lang="en-US" dirty="0"/>
          </a:p>
        </p:txBody>
      </p:sp>
      <p:sp>
        <p:nvSpPr>
          <p:cNvPr id="3" name="Content Placeholder 2"/>
          <p:cNvSpPr>
            <a:spLocks noGrp="1"/>
          </p:cNvSpPr>
          <p:nvPr>
            <p:ph idx="1"/>
          </p:nvPr>
        </p:nvSpPr>
        <p:spPr>
          <a:xfrm>
            <a:off x="677334" y="1854927"/>
            <a:ext cx="8596668" cy="4186436"/>
          </a:xfrm>
        </p:spPr>
        <p:txBody>
          <a:bodyPr>
            <a:normAutofit/>
          </a:bodyPr>
          <a:lstStyle/>
          <a:p>
            <a:r>
              <a:rPr lang="en-US" dirty="0"/>
              <a:t>A graphical user interface is the most common type of user interface available today. </a:t>
            </a:r>
            <a:endParaRPr lang="en-US" dirty="0" smtClean="0"/>
          </a:p>
          <a:p>
            <a:r>
              <a:rPr lang="en-US" dirty="0" smtClean="0"/>
              <a:t>It </a:t>
            </a:r>
            <a:r>
              <a:rPr lang="en-US" dirty="0"/>
              <a:t>is a very user friendly because it makes use of pictures, graphics, and </a:t>
            </a:r>
            <a:r>
              <a:rPr lang="en-US" dirty="0" smtClean="0"/>
              <a:t>icons hence </a:t>
            </a:r>
            <a:r>
              <a:rPr lang="en-US" dirty="0"/>
              <a:t>why it is called 'graphical'. </a:t>
            </a:r>
            <a:endParaRPr lang="en-US" dirty="0" smtClean="0"/>
          </a:p>
          <a:p>
            <a:r>
              <a:rPr lang="en-US" dirty="0" smtClean="0"/>
              <a:t>It </a:t>
            </a:r>
            <a:r>
              <a:rPr lang="en-US" dirty="0"/>
              <a:t>is also known as a WIMP interface because it makes use of − </a:t>
            </a:r>
          </a:p>
          <a:p>
            <a:pPr lvl="1" fontAlgn="base"/>
            <a:r>
              <a:rPr lang="en-US" b="1" dirty="0"/>
              <a:t>Windows</a:t>
            </a:r>
            <a:r>
              <a:rPr lang="en-US" dirty="0"/>
              <a:t> − A rectangular area on the screen where the commonly used applications run. </a:t>
            </a:r>
          </a:p>
          <a:p>
            <a:pPr lvl="1" fontAlgn="base"/>
            <a:r>
              <a:rPr lang="en-US" b="1" dirty="0"/>
              <a:t>Icons</a:t>
            </a:r>
            <a:r>
              <a:rPr lang="en-US" dirty="0"/>
              <a:t> − A picture or symbol which is used to represent a software application or hardware device. </a:t>
            </a:r>
          </a:p>
          <a:p>
            <a:pPr lvl="1" fontAlgn="base"/>
            <a:r>
              <a:rPr lang="en-US" b="1" dirty="0"/>
              <a:t>Menus</a:t>
            </a:r>
            <a:r>
              <a:rPr lang="en-US" dirty="0"/>
              <a:t> − A list of options from which the user can choose what they require. </a:t>
            </a:r>
          </a:p>
          <a:p>
            <a:pPr lvl="1" fontAlgn="base"/>
            <a:r>
              <a:rPr lang="en-US" b="1" dirty="0"/>
              <a:t>Pointers</a:t>
            </a:r>
            <a:r>
              <a:rPr lang="en-US" dirty="0"/>
              <a:t> − A symbol such as an arrow which moves around the screen as user moves the mouse. It helps user to select objects. </a:t>
            </a:r>
          </a:p>
          <a:p>
            <a:endParaRPr lang="en-US" dirty="0"/>
          </a:p>
        </p:txBody>
      </p:sp>
    </p:spTree>
    <p:extLst>
      <p:ext uri="{BB962C8B-B14F-4D97-AF65-F5344CB8AC3E}">
        <p14:creationId xmlns:p14="http://schemas.microsoft.com/office/powerpoint/2010/main" val="2664191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Elements of UI</a:t>
            </a:r>
            <a:r>
              <a:rPr lang="en-US" b="1" dirty="0"/>
              <a:t> </a:t>
            </a:r>
            <a:r>
              <a:rPr lang="en-US" b="1" u="sng" dirty="0"/>
              <a:t/>
            </a:r>
            <a:br>
              <a:rPr lang="en-US" b="1" u="sng" dirty="0"/>
            </a:br>
            <a:endParaRPr lang="en-US" dirty="0"/>
          </a:p>
        </p:txBody>
      </p:sp>
      <p:sp>
        <p:nvSpPr>
          <p:cNvPr id="3" name="Content Placeholder 2"/>
          <p:cNvSpPr>
            <a:spLocks noGrp="1"/>
          </p:cNvSpPr>
          <p:nvPr>
            <p:ph idx="1"/>
          </p:nvPr>
        </p:nvSpPr>
        <p:spPr>
          <a:xfrm>
            <a:off x="677334" y="1789611"/>
            <a:ext cx="8596668" cy="4251751"/>
          </a:xfrm>
        </p:spPr>
        <p:txBody>
          <a:bodyPr>
            <a:normAutofit/>
          </a:bodyPr>
          <a:lstStyle/>
          <a:p>
            <a:r>
              <a:rPr lang="en-US" sz="2400" dirty="0"/>
              <a:t>To perform user interface analysis, the practitioner needs to study and understand four elements: </a:t>
            </a:r>
          </a:p>
          <a:p>
            <a:pPr lvl="1" fontAlgn="base"/>
            <a:r>
              <a:rPr lang="en-US" sz="2000" dirty="0"/>
              <a:t>The users who will interact with the system through the interface </a:t>
            </a:r>
          </a:p>
          <a:p>
            <a:pPr lvl="1" fontAlgn="base"/>
            <a:r>
              <a:rPr lang="en-US" sz="2000" dirty="0"/>
              <a:t>The tasks that end users must perform to do their work </a:t>
            </a:r>
          </a:p>
          <a:p>
            <a:pPr lvl="1" fontAlgn="base"/>
            <a:r>
              <a:rPr lang="en-US" sz="2000" dirty="0"/>
              <a:t>The content that is presented as part of the interface </a:t>
            </a:r>
          </a:p>
          <a:p>
            <a:pPr lvl="1"/>
            <a:r>
              <a:rPr lang="en-US" sz="2000" dirty="0"/>
              <a:t>The work environment in which these tasks will be conducted </a:t>
            </a:r>
            <a:endParaRPr lang="en-US" sz="2000" b="1" dirty="0"/>
          </a:p>
        </p:txBody>
      </p:sp>
    </p:spTree>
    <p:extLst>
      <p:ext uri="{BB962C8B-B14F-4D97-AF65-F5344CB8AC3E}">
        <p14:creationId xmlns:p14="http://schemas.microsoft.com/office/powerpoint/2010/main" val="968979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Levels of UI Design</a:t>
            </a:r>
            <a:r>
              <a:rPr lang="en-US" b="1" dirty="0"/>
              <a:t> </a:t>
            </a:r>
            <a:r>
              <a:rPr lang="en-US" b="1" u="sng" dirty="0"/>
              <a:t/>
            </a:r>
            <a:br>
              <a:rPr lang="en-US" b="1" u="sng" dirty="0"/>
            </a:br>
            <a:endParaRPr lang="en-US" dirty="0"/>
          </a:p>
        </p:txBody>
      </p:sp>
      <p:sp>
        <p:nvSpPr>
          <p:cNvPr id="3" name="Content Placeholder 2"/>
          <p:cNvSpPr>
            <a:spLocks noGrp="1"/>
          </p:cNvSpPr>
          <p:nvPr>
            <p:ph idx="1"/>
          </p:nvPr>
        </p:nvSpPr>
        <p:spPr>
          <a:xfrm>
            <a:off x="677334" y="1724298"/>
            <a:ext cx="8596668" cy="4611188"/>
          </a:xfrm>
        </p:spPr>
        <p:txBody>
          <a:bodyPr>
            <a:normAutofit/>
          </a:bodyPr>
          <a:lstStyle/>
          <a:p>
            <a:r>
              <a:rPr lang="en-US" dirty="0"/>
              <a:t>The task to be performed and then can be divided, which are assigned to the user or machine, based on knowledge of the capabilities and limitations of each</a:t>
            </a:r>
            <a:r>
              <a:rPr lang="en-US" dirty="0" smtClean="0"/>
              <a:t>.</a:t>
            </a:r>
          </a:p>
          <a:p>
            <a:r>
              <a:rPr lang="en-US" dirty="0" smtClean="0"/>
              <a:t> </a:t>
            </a:r>
            <a:r>
              <a:rPr lang="en-US" dirty="0"/>
              <a:t>The design of a user interface is often divided into four different </a:t>
            </a:r>
            <a:r>
              <a:rPr lang="en-US" dirty="0" smtClean="0"/>
              <a:t>levels.</a:t>
            </a:r>
            <a:endParaRPr lang="en-US" dirty="0"/>
          </a:p>
          <a:p>
            <a:pPr lvl="1" fontAlgn="base"/>
            <a:r>
              <a:rPr lang="en-US" b="1" dirty="0"/>
              <a:t>The conceptual level</a:t>
            </a:r>
            <a:r>
              <a:rPr lang="en-US" dirty="0"/>
              <a:t> − It describes the basic entities considering the user's view of the system and the actions possible upon them. </a:t>
            </a:r>
          </a:p>
          <a:p>
            <a:pPr lvl="1" fontAlgn="base"/>
            <a:r>
              <a:rPr lang="en-US" b="1" dirty="0"/>
              <a:t>The semantic level</a:t>
            </a:r>
            <a:r>
              <a:rPr lang="en-US" dirty="0"/>
              <a:t> − It describes the functions performed by the system i.e. description of the functional requirements of the system, but does not address how the user will invoke the functions. </a:t>
            </a:r>
          </a:p>
          <a:p>
            <a:pPr lvl="1" fontAlgn="base"/>
            <a:r>
              <a:rPr lang="en-US" b="1" dirty="0"/>
              <a:t>The syntactic level</a:t>
            </a:r>
            <a:r>
              <a:rPr lang="en-US" dirty="0"/>
              <a:t> − It describes the sequences of inputs and outputs required to invoke the functions described. </a:t>
            </a:r>
          </a:p>
          <a:p>
            <a:pPr lvl="1" fontAlgn="base"/>
            <a:r>
              <a:rPr lang="en-US" b="1" dirty="0"/>
              <a:t>The lexical level</a:t>
            </a:r>
            <a:r>
              <a:rPr lang="en-US" dirty="0"/>
              <a:t> − It determines how the inputs and outputs are actually formed from primitive hardware operations. </a:t>
            </a:r>
          </a:p>
          <a:p>
            <a:endParaRPr lang="en-US" dirty="0"/>
          </a:p>
        </p:txBody>
      </p:sp>
    </p:spTree>
    <p:extLst>
      <p:ext uri="{BB962C8B-B14F-4D97-AF65-F5344CB8AC3E}">
        <p14:creationId xmlns:p14="http://schemas.microsoft.com/office/powerpoint/2010/main" val="90415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Steps of UI Design</a:t>
            </a:r>
            <a:r>
              <a:rPr lang="en-US" b="1" dirty="0"/>
              <a:t> </a:t>
            </a:r>
            <a:endParaRPr lang="en-US" b="1" u="sng" dirty="0"/>
          </a:p>
        </p:txBody>
      </p:sp>
      <p:sp>
        <p:nvSpPr>
          <p:cNvPr id="3" name="Content Placeholder 2"/>
          <p:cNvSpPr>
            <a:spLocks noGrp="1"/>
          </p:cNvSpPr>
          <p:nvPr>
            <p:ph idx="1"/>
          </p:nvPr>
        </p:nvSpPr>
        <p:spPr>
          <a:xfrm>
            <a:off x="677334" y="1593669"/>
            <a:ext cx="8596668" cy="4447693"/>
          </a:xfrm>
        </p:spPr>
        <p:txBody>
          <a:bodyPr>
            <a:normAutofit lnSpcReduction="10000"/>
          </a:bodyPr>
          <a:lstStyle/>
          <a:p>
            <a:r>
              <a:rPr lang="en-US" sz="2600" dirty="0"/>
              <a:t>User interface design is an iterative process, where all the iteration explains and refines the information developed in the preceding steps. </a:t>
            </a:r>
            <a:endParaRPr lang="en-US" sz="2600" dirty="0" smtClean="0"/>
          </a:p>
          <a:p>
            <a:r>
              <a:rPr lang="en-US" sz="2600" dirty="0" smtClean="0"/>
              <a:t>General </a:t>
            </a:r>
            <a:r>
              <a:rPr lang="en-US" sz="2600" dirty="0"/>
              <a:t>steps for user interface design − </a:t>
            </a:r>
          </a:p>
          <a:p>
            <a:pPr lvl="1" fontAlgn="base">
              <a:buFont typeface="Wingdings" panose="05000000000000000000" pitchFamily="2" charset="2"/>
              <a:buChar char="v"/>
            </a:pPr>
            <a:r>
              <a:rPr lang="en-US" sz="2200" dirty="0"/>
              <a:t>Defines user interface objects and actions (operations). </a:t>
            </a:r>
          </a:p>
          <a:p>
            <a:pPr lvl="1" fontAlgn="base">
              <a:buFont typeface="Wingdings" panose="05000000000000000000" pitchFamily="2" charset="2"/>
              <a:buChar char="v"/>
            </a:pPr>
            <a:r>
              <a:rPr lang="en-US" sz="2200" dirty="0"/>
              <a:t>Defines events (user actions) that will cause the state of the user interface to change. </a:t>
            </a:r>
          </a:p>
          <a:p>
            <a:pPr lvl="1" fontAlgn="base">
              <a:buFont typeface="Wingdings" panose="05000000000000000000" pitchFamily="2" charset="2"/>
              <a:buChar char="v"/>
            </a:pPr>
            <a:r>
              <a:rPr lang="en-US" sz="2200" dirty="0"/>
              <a:t>Indicates how the user interprets the state of the system from information provided through the interface. </a:t>
            </a:r>
          </a:p>
          <a:p>
            <a:pPr lvl="1" fontAlgn="base">
              <a:buFont typeface="Wingdings" panose="05000000000000000000" pitchFamily="2" charset="2"/>
              <a:buChar char="v"/>
            </a:pPr>
            <a:r>
              <a:rPr lang="en-US" sz="2200" dirty="0"/>
              <a:t>Describe each interface state as it will actually look to the end user. </a:t>
            </a:r>
          </a:p>
          <a:p>
            <a:endParaRPr lang="en-US" dirty="0"/>
          </a:p>
        </p:txBody>
      </p:sp>
    </p:spTree>
    <p:extLst>
      <p:ext uri="{BB962C8B-B14F-4D97-AF65-F5344CB8AC3E}">
        <p14:creationId xmlns:p14="http://schemas.microsoft.com/office/powerpoint/2010/main" val="76862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01634"/>
          </a:xfrm>
        </p:spPr>
        <p:txBody>
          <a:bodyPr>
            <a:normAutofit fontScale="90000"/>
          </a:bodyPr>
          <a:lstStyle/>
          <a:p>
            <a:r>
              <a:rPr lang="en-US" b="1" u="sng" dirty="0"/>
              <a:t>User Interface Development Process</a:t>
            </a:r>
            <a:r>
              <a:rPr lang="en-US" b="1" dirty="0"/>
              <a:t> </a:t>
            </a:r>
            <a:r>
              <a:rPr lang="en-US" b="1" u="sng" dirty="0"/>
              <a:t/>
            </a:r>
            <a:br>
              <a:rPr lang="en-US" b="1" u="sng" dirty="0"/>
            </a:br>
            <a:endParaRPr lang="en-US" dirty="0"/>
          </a:p>
        </p:txBody>
      </p:sp>
      <p:sp>
        <p:nvSpPr>
          <p:cNvPr id="3" name="Content Placeholder 2"/>
          <p:cNvSpPr>
            <a:spLocks noGrp="1"/>
          </p:cNvSpPr>
          <p:nvPr>
            <p:ph idx="1"/>
          </p:nvPr>
        </p:nvSpPr>
        <p:spPr>
          <a:xfrm>
            <a:off x="677334" y="1959429"/>
            <a:ext cx="8596668" cy="4081933"/>
          </a:xfrm>
        </p:spPr>
        <p:txBody>
          <a:bodyPr/>
          <a:lstStyle/>
          <a:p>
            <a:r>
              <a:rPr lang="en-US" dirty="0"/>
              <a:t>It follows a spiral process as shown in the following diagram: </a:t>
            </a:r>
          </a:p>
          <a:p>
            <a:endParaRPr lang="en-US" dirty="0"/>
          </a:p>
        </p:txBody>
      </p:sp>
      <p:pic>
        <p:nvPicPr>
          <p:cNvPr id="4" name="Picture 3"/>
          <p:cNvPicPr/>
          <p:nvPr/>
        </p:nvPicPr>
        <p:blipFill>
          <a:blip r:embed="rId2"/>
          <a:stretch>
            <a:fillRect/>
          </a:stretch>
        </p:blipFill>
        <p:spPr>
          <a:xfrm>
            <a:off x="1136470" y="2588472"/>
            <a:ext cx="7641770" cy="3452890"/>
          </a:xfrm>
          <a:prstGeom prst="rect">
            <a:avLst/>
          </a:prstGeom>
        </p:spPr>
      </p:pic>
    </p:spTree>
    <p:extLst>
      <p:ext uri="{BB962C8B-B14F-4D97-AF65-F5344CB8AC3E}">
        <p14:creationId xmlns:p14="http://schemas.microsoft.com/office/powerpoint/2010/main" val="2924712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10194"/>
          </a:xfrm>
        </p:spPr>
        <p:txBody>
          <a:bodyPr/>
          <a:lstStyle/>
          <a:p>
            <a:r>
              <a:rPr lang="en-US" dirty="0" smtClean="0"/>
              <a:t>Cont.…</a:t>
            </a:r>
            <a:endParaRPr lang="en-US" dirty="0"/>
          </a:p>
        </p:txBody>
      </p:sp>
      <p:sp>
        <p:nvSpPr>
          <p:cNvPr id="3" name="Content Placeholder 2"/>
          <p:cNvSpPr>
            <a:spLocks noGrp="1"/>
          </p:cNvSpPr>
          <p:nvPr>
            <p:ph idx="1"/>
          </p:nvPr>
        </p:nvSpPr>
        <p:spPr>
          <a:xfrm>
            <a:off x="677333" y="1711235"/>
            <a:ext cx="8754049" cy="4330128"/>
          </a:xfrm>
        </p:spPr>
        <p:txBody>
          <a:bodyPr/>
          <a:lstStyle/>
          <a:p>
            <a:r>
              <a:rPr lang="en-US" dirty="0"/>
              <a:t>Software design is both a process and a model</a:t>
            </a:r>
            <a:r>
              <a:rPr lang="en-US" dirty="0" smtClean="0"/>
              <a:t>.</a:t>
            </a:r>
          </a:p>
          <a:p>
            <a:r>
              <a:rPr lang="en-US" dirty="0" smtClean="0"/>
              <a:t> </a:t>
            </a:r>
            <a:r>
              <a:rPr lang="en-US" dirty="0"/>
              <a:t>The design process is a sequence of steps that enables the designer to describe all aspects of the software for building</a:t>
            </a:r>
            <a:r>
              <a:rPr lang="en-US" dirty="0" smtClean="0"/>
              <a:t>.</a:t>
            </a:r>
          </a:p>
          <a:p>
            <a:r>
              <a:rPr lang="en-US" dirty="0" smtClean="0"/>
              <a:t> </a:t>
            </a:r>
            <a:r>
              <a:rPr lang="en-US" dirty="0"/>
              <a:t>Creative skill, past experience, a sense of what makes "good" software and an overall commitment to quality are examples of critical success factors for a competent design</a:t>
            </a:r>
            <a:r>
              <a:rPr lang="en-US" dirty="0" smtClean="0"/>
              <a:t>.</a:t>
            </a:r>
          </a:p>
          <a:p>
            <a:r>
              <a:rPr lang="en-US" dirty="0"/>
              <a:t>It begins by representing the totality of the thing that is to be built (e.g., a three-dimensional rendering of the house); slowly, the thing is refined to provide guidance for constructing each detail </a:t>
            </a:r>
          </a:p>
        </p:txBody>
      </p:sp>
    </p:spTree>
    <p:extLst>
      <p:ext uri="{BB962C8B-B14F-4D97-AF65-F5344CB8AC3E}">
        <p14:creationId xmlns:p14="http://schemas.microsoft.com/office/powerpoint/2010/main" val="428784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685109"/>
            <a:ext cx="8596668" cy="4356253"/>
          </a:xfrm>
        </p:spPr>
        <p:txBody>
          <a:bodyPr>
            <a:normAutofit/>
          </a:bodyPr>
          <a:lstStyle/>
          <a:p>
            <a:r>
              <a:rPr lang="en-US" sz="2000" b="1" dirty="0"/>
              <a:t>Interface Analysis: </a:t>
            </a:r>
            <a:r>
              <a:rPr lang="en-US" sz="2000" dirty="0"/>
              <a:t>It concentrates or focuses on users, tasks, content, and work environment who will interact with the system. It defines the human - and computer-oriented tasks that are required to achieve system function.</a:t>
            </a:r>
            <a:r>
              <a:rPr lang="en-US" sz="2000" b="1" dirty="0"/>
              <a:t> </a:t>
            </a:r>
            <a:endParaRPr lang="en-US" sz="2000" dirty="0"/>
          </a:p>
          <a:p>
            <a:r>
              <a:rPr lang="en-US" sz="2000" b="1" dirty="0"/>
              <a:t>Interface Design: </a:t>
            </a:r>
            <a:r>
              <a:rPr lang="en-US" sz="2000" dirty="0"/>
              <a:t>It defines a set of interface objects, actions, and their screen representations that enable a user to perform all defined tasks in a manner that meets every usability objective defined for the system.</a:t>
            </a:r>
            <a:r>
              <a:rPr lang="en-US" sz="2000" b="1" dirty="0"/>
              <a:t> </a:t>
            </a:r>
            <a:endParaRPr lang="en-US" sz="2000" dirty="0"/>
          </a:p>
          <a:p>
            <a:r>
              <a:rPr lang="en-US" sz="2000" b="1" dirty="0"/>
              <a:t>Interface Construction: </a:t>
            </a:r>
            <a:r>
              <a:rPr lang="en-US" sz="2000" dirty="0"/>
              <a:t>It starts with a prototype that enables usage scenarios to be evaluated and continues with development tools to complete the construction.</a:t>
            </a:r>
            <a:r>
              <a:rPr lang="en-US" sz="2000" b="1" dirty="0"/>
              <a:t> </a:t>
            </a:r>
            <a:endParaRPr lang="en-US" sz="2000" dirty="0"/>
          </a:p>
          <a:p>
            <a:endParaRPr lang="en-US" dirty="0"/>
          </a:p>
        </p:txBody>
      </p:sp>
    </p:spTree>
    <p:extLst>
      <p:ext uri="{BB962C8B-B14F-4D97-AF65-F5344CB8AC3E}">
        <p14:creationId xmlns:p14="http://schemas.microsoft.com/office/powerpoint/2010/main" val="2413246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r>
              <a:rPr lang="en-US" b="1" dirty="0"/>
              <a:t>Interface Validation: </a:t>
            </a:r>
            <a:r>
              <a:rPr lang="en-US" dirty="0"/>
              <a:t>It focuses on the ability of the interface to implement every user task correctly, accommodate all task variations, to achieve all general user requirements, and the degree to which the interface is easy to use and easy to learn.</a:t>
            </a:r>
            <a:r>
              <a:rPr lang="en-US" b="1" dirty="0"/>
              <a:t> </a:t>
            </a:r>
            <a:endParaRPr lang="en-US" dirty="0"/>
          </a:p>
          <a:p>
            <a:endParaRPr lang="en-US" dirty="0"/>
          </a:p>
        </p:txBody>
      </p:sp>
    </p:spTree>
    <p:extLst>
      <p:ext uri="{BB962C8B-B14F-4D97-AF65-F5344CB8AC3E}">
        <p14:creationId xmlns:p14="http://schemas.microsoft.com/office/powerpoint/2010/main" val="1325543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User Interface Models</a:t>
            </a:r>
            <a:r>
              <a:rPr lang="en-US" b="1" dirty="0"/>
              <a:t> </a:t>
            </a:r>
            <a:endParaRPr lang="en-US" b="1" u="sng" dirty="0"/>
          </a:p>
        </p:txBody>
      </p:sp>
      <p:sp>
        <p:nvSpPr>
          <p:cNvPr id="3" name="Content Placeholder 2"/>
          <p:cNvSpPr>
            <a:spLocks noGrp="1"/>
          </p:cNvSpPr>
          <p:nvPr>
            <p:ph idx="1"/>
          </p:nvPr>
        </p:nvSpPr>
        <p:spPr>
          <a:xfrm>
            <a:off x="677334" y="2160589"/>
            <a:ext cx="8596668" cy="4253274"/>
          </a:xfrm>
        </p:spPr>
        <p:txBody>
          <a:bodyPr/>
          <a:lstStyle/>
          <a:p>
            <a:r>
              <a:rPr lang="en-US" sz="2000" dirty="0"/>
              <a:t>When a user interface is analyzed and designed following four models are used:</a:t>
            </a:r>
            <a:r>
              <a:rPr lang="en-US" sz="2000" b="1" dirty="0"/>
              <a:t> </a:t>
            </a:r>
            <a:endParaRPr lang="en-US" sz="2000" dirty="0"/>
          </a:p>
          <a:p>
            <a:pPr lvl="1">
              <a:buFont typeface="Wingdings" panose="05000000000000000000" pitchFamily="2" charset="2"/>
              <a:buChar char="v"/>
            </a:pPr>
            <a:r>
              <a:rPr lang="en-US" sz="1800" b="1" dirty="0"/>
              <a:t>User Profile Model: </a:t>
            </a:r>
            <a:r>
              <a:rPr lang="en-US" sz="1800" dirty="0"/>
              <a:t>Created by a user or software engineer, which establishes the profile of the end-users of the system based on age, gender, physical abilities, education, motivation, goals, and personality. It Considers syntactic and semantic knowledge of the user and classifies users as novices, knowledgeable intermittent and knowledgeable frequent users.</a:t>
            </a:r>
            <a:r>
              <a:rPr lang="en-US" sz="1800" b="1" dirty="0"/>
              <a:t> </a:t>
            </a:r>
            <a:endParaRPr lang="en-US" sz="1800" dirty="0"/>
          </a:p>
          <a:p>
            <a:pPr lvl="1">
              <a:buFont typeface="Wingdings" panose="05000000000000000000" pitchFamily="2" charset="2"/>
              <a:buChar char="v"/>
            </a:pPr>
            <a:r>
              <a:rPr lang="en-US" sz="1800" b="1" dirty="0"/>
              <a:t>Design Model: </a:t>
            </a:r>
            <a:r>
              <a:rPr lang="en-US" sz="1800" dirty="0"/>
              <a:t>Created by a software engineer which incorporates data, architectural, interface, and procedural representations of the software.</a:t>
            </a:r>
            <a:r>
              <a:rPr lang="en-US" sz="1800" b="1" dirty="0"/>
              <a:t> </a:t>
            </a:r>
            <a:r>
              <a:rPr lang="en-US" sz="1800" dirty="0"/>
              <a:t>It is</a:t>
            </a:r>
            <a:r>
              <a:rPr lang="en-US" sz="1800" b="1" dirty="0"/>
              <a:t> </a:t>
            </a:r>
            <a:r>
              <a:rPr lang="en-US" sz="1800" dirty="0"/>
              <a:t>derived from the analysis model of the requirements and controlled by the information in the requirements specification which helps in defining the user of the system.</a:t>
            </a:r>
            <a:r>
              <a:rPr lang="en-US" sz="1800" b="1" dirty="0"/>
              <a:t> </a:t>
            </a:r>
            <a:endParaRPr lang="en-US" sz="1800" dirty="0"/>
          </a:p>
          <a:p>
            <a:endParaRPr lang="en-US" dirty="0"/>
          </a:p>
        </p:txBody>
      </p:sp>
    </p:spTree>
    <p:extLst>
      <p:ext uri="{BB962C8B-B14F-4D97-AF65-F5344CB8AC3E}">
        <p14:creationId xmlns:p14="http://schemas.microsoft.com/office/powerpoint/2010/main" val="40935902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815737"/>
            <a:ext cx="8596668" cy="4225625"/>
          </a:xfrm>
        </p:spPr>
        <p:txBody>
          <a:bodyPr/>
          <a:lstStyle/>
          <a:p>
            <a:r>
              <a:rPr lang="en-US" b="1" dirty="0"/>
              <a:t>Implementation Model: </a:t>
            </a:r>
            <a:r>
              <a:rPr lang="en-US" dirty="0"/>
              <a:t>Created by the software implementers who work on look and feel of the interface combined with all supporting information (books, videos, help files) that describes system syntax and semantics</a:t>
            </a:r>
            <a:r>
              <a:rPr lang="en-US" dirty="0" smtClean="0"/>
              <a:t>.</a:t>
            </a:r>
          </a:p>
          <a:p>
            <a:r>
              <a:rPr lang="en-US" dirty="0" smtClean="0"/>
              <a:t> </a:t>
            </a:r>
            <a:r>
              <a:rPr lang="en-US" dirty="0"/>
              <a:t>It Serves as a translation of the design model and attempts to agree with the user's mental model so that users then feel comfortable with the software and use it effectively.</a:t>
            </a:r>
            <a:r>
              <a:rPr lang="en-US" b="1" dirty="0"/>
              <a:t> </a:t>
            </a:r>
            <a:endParaRPr lang="en-US" dirty="0"/>
          </a:p>
          <a:p>
            <a:r>
              <a:rPr lang="en-US" b="1" dirty="0"/>
              <a:t>User's Mental Model: </a:t>
            </a:r>
            <a:r>
              <a:rPr lang="en-US" dirty="0"/>
              <a:t>Created by the user when interacting with the application. It contains the image of the system that users carry in their heads.</a:t>
            </a:r>
            <a:r>
              <a:rPr lang="en-US" b="1" dirty="0"/>
              <a:t> </a:t>
            </a:r>
            <a:endParaRPr lang="en-US" dirty="0"/>
          </a:p>
          <a:p>
            <a:r>
              <a:rPr lang="en-US" dirty="0"/>
              <a:t>Often called the user's system perception and correctness of the description depends upon the user’s profile and overall familiarity with the software in the application domain. </a:t>
            </a:r>
          </a:p>
          <a:p>
            <a:endParaRPr lang="en-US" dirty="0"/>
          </a:p>
        </p:txBody>
      </p:sp>
    </p:spTree>
    <p:extLst>
      <p:ext uri="{BB962C8B-B14F-4D97-AF65-F5344CB8AC3E}">
        <p14:creationId xmlns:p14="http://schemas.microsoft.com/office/powerpoint/2010/main" val="18189664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a:t>Design Considerations of User Interface</a:t>
            </a:r>
            <a:r>
              <a:rPr lang="en-US" b="1" dirty="0"/>
              <a:t> </a:t>
            </a:r>
            <a:r>
              <a:rPr lang="en-US" b="1" u="sng" dirty="0"/>
              <a:t/>
            </a:r>
            <a:br>
              <a:rPr lang="en-US" b="1" u="sng" dirty="0"/>
            </a:br>
            <a:endParaRPr lang="en-US" dirty="0"/>
          </a:p>
        </p:txBody>
      </p:sp>
      <p:sp>
        <p:nvSpPr>
          <p:cNvPr id="3" name="Content Placeholder 2"/>
          <p:cNvSpPr>
            <a:spLocks noGrp="1"/>
          </p:cNvSpPr>
          <p:nvPr>
            <p:ph idx="1"/>
          </p:nvPr>
        </p:nvSpPr>
        <p:spPr>
          <a:xfrm>
            <a:off x="677334" y="1930401"/>
            <a:ext cx="8596668" cy="4110962"/>
          </a:xfrm>
        </p:spPr>
        <p:txBody>
          <a:bodyPr/>
          <a:lstStyle/>
          <a:p>
            <a:r>
              <a:rPr lang="en-US" b="1" dirty="0"/>
              <a:t>User Centered: </a:t>
            </a:r>
            <a:r>
              <a:rPr lang="en-US" dirty="0"/>
              <a:t>A user interface must be a user-centered product which involves users throughout a product’s development lifecycle. The prototype of a user interface should be available to users and feedback from users, should be incorporated into the final product.</a:t>
            </a:r>
            <a:r>
              <a:rPr lang="en-US" b="1" dirty="0"/>
              <a:t> </a:t>
            </a:r>
            <a:endParaRPr lang="en-US" dirty="0"/>
          </a:p>
          <a:p>
            <a:r>
              <a:rPr lang="en-US" b="1" dirty="0"/>
              <a:t>Simple and Intuitive: </a:t>
            </a:r>
            <a:r>
              <a:rPr lang="en-US" dirty="0"/>
              <a:t>UI provides simplicity and intuitiveness so that it can be used quickly and effectively without instructions. GUI is better than textual UI, as GUI consists of menus, windows, and buttons and is operated by simply using mouse.</a:t>
            </a:r>
            <a:r>
              <a:rPr lang="en-US" b="1" dirty="0"/>
              <a:t> </a:t>
            </a:r>
            <a:endParaRPr lang="en-US" dirty="0"/>
          </a:p>
          <a:p>
            <a:r>
              <a:rPr lang="en-US" b="1" dirty="0"/>
              <a:t>Place Users in Control: </a:t>
            </a:r>
            <a:r>
              <a:rPr lang="en-US" dirty="0"/>
              <a:t>Do not force users to complete predefined sequences. Give them options—to cancel or to save and return to where they left off. It use terms throughout the interface that users can understand, rather than system or developer terms.</a:t>
            </a:r>
            <a:endParaRPr lang="en-US" dirty="0"/>
          </a:p>
        </p:txBody>
      </p:sp>
    </p:spTree>
    <p:extLst>
      <p:ext uri="{BB962C8B-B14F-4D97-AF65-F5344CB8AC3E}">
        <p14:creationId xmlns:p14="http://schemas.microsoft.com/office/powerpoint/2010/main" val="64333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677334" y="1502230"/>
            <a:ext cx="8767112" cy="4924696"/>
          </a:xfrm>
        </p:spPr>
        <p:txBody>
          <a:bodyPr>
            <a:normAutofit/>
          </a:bodyPr>
          <a:lstStyle/>
          <a:p>
            <a:r>
              <a:rPr lang="en-US" b="1" dirty="0"/>
              <a:t>Transparency: </a:t>
            </a:r>
            <a:r>
              <a:rPr lang="en-US" dirty="0"/>
              <a:t>UI must be transparent that helps users to feel like they are reaching right through computer and directly manipulating the objects they are working with. The interface can be made transparent by giving users work objects rather than system </a:t>
            </a:r>
            <a:r>
              <a:rPr lang="en-US" dirty="0" smtClean="0"/>
              <a:t>objects</a:t>
            </a:r>
          </a:p>
          <a:p>
            <a:r>
              <a:rPr lang="en-US" b="1" dirty="0" smtClean="0"/>
              <a:t>Use </a:t>
            </a:r>
            <a:r>
              <a:rPr lang="en-US" b="1" dirty="0"/>
              <a:t>Progressive Disclosure: </a:t>
            </a:r>
            <a:r>
              <a:rPr lang="en-US" dirty="0"/>
              <a:t>Always provide easy access to common features and frequently used actions. Hide less common features and actions and allow users to navigate them. Do not try to put every piece of information in one main window. Use secondary window for information that is not key information.</a:t>
            </a:r>
            <a:r>
              <a:rPr lang="en-US" b="1" dirty="0"/>
              <a:t> </a:t>
            </a:r>
            <a:endParaRPr lang="en-US" dirty="0"/>
          </a:p>
          <a:p>
            <a:r>
              <a:rPr lang="en-US" b="1" dirty="0"/>
              <a:t>Consistency: </a:t>
            </a:r>
            <a:r>
              <a:rPr lang="en-US" dirty="0"/>
              <a:t>UI maintains the consistency within and across product, keep interaction results the same, UI commands and menus should have the same format, command punctuations should be similar and parameters should be passed to all commands in the same way.</a:t>
            </a:r>
            <a:endParaRPr lang="en-US" dirty="0"/>
          </a:p>
        </p:txBody>
      </p:sp>
    </p:spTree>
    <p:extLst>
      <p:ext uri="{BB962C8B-B14F-4D97-AF65-F5344CB8AC3E}">
        <p14:creationId xmlns:p14="http://schemas.microsoft.com/office/powerpoint/2010/main" val="2607884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84069"/>
          </a:xfrm>
        </p:spPr>
        <p:txBody>
          <a:bodyPr/>
          <a:lstStyle/>
          <a:p>
            <a:r>
              <a:rPr lang="en-US" dirty="0" smtClean="0"/>
              <a:t>Cont.…</a:t>
            </a:r>
            <a:endParaRPr lang="en-US" dirty="0"/>
          </a:p>
        </p:txBody>
      </p:sp>
      <p:sp>
        <p:nvSpPr>
          <p:cNvPr id="3" name="Content Placeholder 2"/>
          <p:cNvSpPr>
            <a:spLocks noGrp="1"/>
          </p:cNvSpPr>
          <p:nvPr>
            <p:ph idx="1"/>
          </p:nvPr>
        </p:nvSpPr>
        <p:spPr>
          <a:xfrm>
            <a:off x="677333" y="1593669"/>
            <a:ext cx="8963055" cy="4447694"/>
          </a:xfrm>
        </p:spPr>
        <p:txBody>
          <a:bodyPr>
            <a:normAutofit/>
          </a:bodyPr>
          <a:lstStyle/>
          <a:p>
            <a:r>
              <a:rPr lang="en-US" b="1" dirty="0"/>
              <a:t>Integration: </a:t>
            </a:r>
            <a:r>
              <a:rPr lang="en-US" dirty="0"/>
              <a:t>The software system should integrate smoothly with other applications such as MS notepad and MS-Office. It can use Clipboard commands directly to perform data interchange.</a:t>
            </a:r>
            <a:r>
              <a:rPr lang="en-US" b="1" dirty="0"/>
              <a:t> </a:t>
            </a:r>
            <a:endParaRPr lang="en-US" dirty="0"/>
          </a:p>
          <a:p>
            <a:r>
              <a:rPr lang="en-US" b="1" dirty="0"/>
              <a:t>Component Oriented: </a:t>
            </a:r>
            <a:r>
              <a:rPr lang="en-US" dirty="0"/>
              <a:t>UI design must be modular and incorporate component oriented architecture so that the design of UI will have the same requirements as the design of the main body of the software </a:t>
            </a:r>
            <a:r>
              <a:rPr lang="en-US" dirty="0" smtClean="0"/>
              <a:t>system.</a:t>
            </a:r>
          </a:p>
          <a:p>
            <a:r>
              <a:rPr lang="en-US" b="1" dirty="0" smtClean="0"/>
              <a:t>Customizable</a:t>
            </a:r>
            <a:r>
              <a:rPr lang="en-US" b="1" dirty="0"/>
              <a:t>: </a:t>
            </a:r>
            <a:r>
              <a:rPr lang="en-US" dirty="0"/>
              <a:t>The architecture of whole software system incorporates plug-in modules, which allow many different people independently extend the software. It allows individual users to select from various available forms in order to suit personal preferences and needs.</a:t>
            </a:r>
            <a:r>
              <a:rPr lang="en-US" b="1" dirty="0"/>
              <a:t> </a:t>
            </a:r>
            <a:endParaRPr lang="en-US" dirty="0"/>
          </a:p>
          <a:p>
            <a:r>
              <a:rPr lang="en-US" b="1" dirty="0"/>
              <a:t>Reduce Users’ Memory Load: </a:t>
            </a:r>
            <a:r>
              <a:rPr lang="en-US" dirty="0"/>
              <a:t>Do not force users to have to remember and repeat what the computer should be doing for them. </a:t>
            </a:r>
            <a:endParaRPr lang="en-US" dirty="0" smtClean="0"/>
          </a:p>
          <a:p>
            <a:r>
              <a:rPr lang="en-US" b="1" dirty="0"/>
              <a:t>Separation: </a:t>
            </a:r>
            <a:r>
              <a:rPr lang="en-US" dirty="0"/>
              <a:t>UI must be separated from the logic of the system through its implementation for increasing reusability and maintainability.</a:t>
            </a:r>
            <a:r>
              <a:rPr lang="en-US" b="1" dirty="0"/>
              <a:t> </a:t>
            </a:r>
            <a:endParaRPr lang="en-US" dirty="0"/>
          </a:p>
          <a:p>
            <a:endParaRPr lang="en-US" dirty="0"/>
          </a:p>
        </p:txBody>
      </p:sp>
    </p:spTree>
    <p:extLst>
      <p:ext uri="{BB962C8B-B14F-4D97-AF65-F5344CB8AC3E}">
        <p14:creationId xmlns:p14="http://schemas.microsoft.com/office/powerpoint/2010/main" val="419769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308182">
            <a:off x="507518" y="3091543"/>
            <a:ext cx="8596668" cy="1320800"/>
          </a:xfrm>
        </p:spPr>
        <p:txBody>
          <a:bodyPr/>
          <a:lstStyle/>
          <a:p>
            <a:r>
              <a:rPr lang="en-US" dirty="0" smtClean="0"/>
              <a:t>                 </a:t>
            </a:r>
            <a:r>
              <a:rPr lang="en-US" sz="5400" dirty="0" smtClean="0"/>
              <a:t>  Thanks</a:t>
            </a:r>
            <a:endParaRPr lang="en-US" sz="5400" dirty="0"/>
          </a:p>
        </p:txBody>
      </p:sp>
    </p:spTree>
    <p:extLst>
      <p:ext uri="{BB962C8B-B14F-4D97-AF65-F5344CB8AC3E}">
        <p14:creationId xmlns:p14="http://schemas.microsoft.com/office/powerpoint/2010/main" val="4140157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79566"/>
          </a:xfrm>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677334" y="1580607"/>
            <a:ext cx="8596668" cy="4650376"/>
          </a:xfrm>
        </p:spPr>
        <p:txBody>
          <a:bodyPr>
            <a:normAutofit/>
          </a:bodyPr>
          <a:lstStyle/>
          <a:p>
            <a:r>
              <a:rPr lang="en-US" dirty="0"/>
              <a:t>Generally, design is about </a:t>
            </a:r>
            <a:r>
              <a:rPr lang="en-US" b="1" dirty="0"/>
              <a:t>how</a:t>
            </a:r>
            <a:r>
              <a:rPr lang="en-US" dirty="0"/>
              <a:t> to build a system (answers </a:t>
            </a:r>
            <a:r>
              <a:rPr lang="en-US" b="1" dirty="0"/>
              <a:t>“HOW?”)</a:t>
            </a:r>
            <a:r>
              <a:rPr lang="en-US" dirty="0"/>
              <a:t>-Specifying different parts of the software, and how they will fit together. </a:t>
            </a:r>
          </a:p>
          <a:p>
            <a:r>
              <a:rPr lang="en-US" dirty="0"/>
              <a:t>From a project management point of view, software design can be conducted in two main steps: </a:t>
            </a:r>
          </a:p>
          <a:p>
            <a:pPr lvl="1"/>
            <a:r>
              <a:rPr lang="en-US" b="1" dirty="0"/>
              <a:t>Preliminary Design</a:t>
            </a:r>
            <a:r>
              <a:rPr lang="en-US" dirty="0"/>
              <a:t>: Concerned with the transformation of requirements into data and software architecture. </a:t>
            </a:r>
          </a:p>
          <a:p>
            <a:pPr lvl="1"/>
            <a:r>
              <a:rPr lang="en-US" b="1" dirty="0"/>
              <a:t>Detail Design</a:t>
            </a:r>
            <a:r>
              <a:rPr lang="en-US" dirty="0"/>
              <a:t>:  Focuses on refining the architectural representation, and lead to </a:t>
            </a:r>
            <a:r>
              <a:rPr lang="en-US" dirty="0" smtClean="0"/>
              <a:t>detailed </a:t>
            </a:r>
            <a:r>
              <a:rPr lang="en-US" dirty="0"/>
              <a:t>data structure and algorithmic representations of software. </a:t>
            </a:r>
            <a:endParaRPr lang="en-US" dirty="0" smtClean="0"/>
          </a:p>
          <a:p>
            <a:r>
              <a:rPr lang="en-US" dirty="0"/>
              <a:t>Three main design activities in the design phase are: </a:t>
            </a:r>
            <a:endParaRPr lang="en-US" dirty="0" smtClean="0"/>
          </a:p>
          <a:p>
            <a:pPr lvl="1"/>
            <a:r>
              <a:rPr lang="en-US" dirty="0" smtClean="0"/>
              <a:t>Data </a:t>
            </a:r>
            <a:r>
              <a:rPr lang="en-US" dirty="0"/>
              <a:t>design, </a:t>
            </a:r>
            <a:endParaRPr lang="en-US" dirty="0" smtClean="0"/>
          </a:p>
          <a:p>
            <a:pPr lvl="1"/>
            <a:r>
              <a:rPr lang="en-US" dirty="0" smtClean="0"/>
              <a:t>Architectural </a:t>
            </a:r>
            <a:r>
              <a:rPr lang="en-US" dirty="0"/>
              <a:t>design and </a:t>
            </a:r>
            <a:endParaRPr lang="en-US" dirty="0" smtClean="0"/>
          </a:p>
          <a:p>
            <a:pPr lvl="1"/>
            <a:r>
              <a:rPr lang="en-US" dirty="0" smtClean="0"/>
              <a:t>Procedural </a:t>
            </a:r>
            <a:r>
              <a:rPr lang="en-US" dirty="0"/>
              <a:t>design. In addition, many modern applications have a distinct </a:t>
            </a:r>
            <a:r>
              <a:rPr lang="en-US" b="1" dirty="0"/>
              <a:t>interface design</a:t>
            </a:r>
            <a:r>
              <a:rPr lang="en-US" dirty="0"/>
              <a:t> activity. Interface design establishes the layout and interaction mechanisms for human-machine interaction. </a:t>
            </a:r>
          </a:p>
          <a:p>
            <a:pPr lvl="1"/>
            <a:endParaRPr lang="en-US" dirty="0"/>
          </a:p>
        </p:txBody>
      </p:sp>
    </p:spTree>
    <p:extLst>
      <p:ext uri="{BB962C8B-B14F-4D97-AF65-F5344CB8AC3E}">
        <p14:creationId xmlns:p14="http://schemas.microsoft.com/office/powerpoint/2010/main" val="3136920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01634"/>
          </a:xfrm>
        </p:spPr>
        <p:txBody>
          <a:bodyPr/>
          <a:lstStyle/>
          <a:p>
            <a:r>
              <a:rPr lang="en-US" dirty="0" smtClean="0"/>
              <a:t>Cont.…</a:t>
            </a:r>
            <a:endParaRPr lang="en-US" dirty="0"/>
          </a:p>
        </p:txBody>
      </p:sp>
      <p:sp>
        <p:nvSpPr>
          <p:cNvPr id="3" name="Content Placeholder 2"/>
          <p:cNvSpPr>
            <a:spLocks noGrp="1"/>
          </p:cNvSpPr>
          <p:nvPr>
            <p:ph idx="1"/>
          </p:nvPr>
        </p:nvSpPr>
        <p:spPr>
          <a:xfrm>
            <a:off x="677334" y="1711235"/>
            <a:ext cx="8596668" cy="4330128"/>
          </a:xfrm>
        </p:spPr>
        <p:txBody>
          <a:bodyPr/>
          <a:lstStyle/>
          <a:p>
            <a:r>
              <a:rPr lang="en-US" b="1" dirty="0"/>
              <a:t>Data Design /Class Design</a:t>
            </a:r>
            <a:r>
              <a:rPr lang="en-US" dirty="0"/>
              <a:t> : Objective of Data Design is to transform the information domain into data structures. </a:t>
            </a:r>
            <a:r>
              <a:rPr lang="en-US" dirty="0" err="1"/>
              <a:t>Eg</a:t>
            </a:r>
            <a:r>
              <a:rPr lang="en-US" dirty="0"/>
              <a:t>: Entity Relationship diagrams, Data dictionary, abstract data types and Data structures. </a:t>
            </a:r>
          </a:p>
          <a:p>
            <a:r>
              <a:rPr lang="en-US" b="1" dirty="0"/>
              <a:t>Architectural Design</a:t>
            </a:r>
            <a:r>
              <a:rPr lang="en-US" dirty="0"/>
              <a:t>: Identify the overall structure of the system, the principal components (sometimes called sub-systems or modules), their relationships and how they are distributed. </a:t>
            </a:r>
          </a:p>
          <a:p>
            <a:r>
              <a:rPr lang="en-US" b="1" dirty="0"/>
              <a:t>Procedural/Component Design</a:t>
            </a:r>
            <a:r>
              <a:rPr lang="en-US" dirty="0"/>
              <a:t>: Objective is to transform structural components into a procedural/component description of the software. This step occurs after the data and program structures have been established, i.e. after architectural design</a:t>
            </a:r>
          </a:p>
        </p:txBody>
      </p:sp>
    </p:spTree>
    <p:extLst>
      <p:ext uri="{BB962C8B-B14F-4D97-AF65-F5344CB8AC3E}">
        <p14:creationId xmlns:p14="http://schemas.microsoft.com/office/powerpoint/2010/main" val="1785097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14697"/>
          </a:xfrm>
        </p:spPr>
        <p:txBody>
          <a:bodyPr/>
          <a:lstStyle/>
          <a:p>
            <a:r>
              <a:rPr lang="en-US" dirty="0" err="1" smtClean="0"/>
              <a:t>Cont</a:t>
            </a:r>
            <a:r>
              <a:rPr lang="en-US" dirty="0" smtClean="0"/>
              <a:t>…</a:t>
            </a:r>
            <a:endParaRPr lang="en-US" dirty="0"/>
          </a:p>
        </p:txBody>
      </p:sp>
      <p:pic>
        <p:nvPicPr>
          <p:cNvPr id="4" name="Content Placeholder 3"/>
          <p:cNvPicPr>
            <a:picLocks noGrp="1"/>
          </p:cNvPicPr>
          <p:nvPr>
            <p:ph idx="1"/>
          </p:nvPr>
        </p:nvPicPr>
        <p:blipFill>
          <a:blip r:embed="rId2"/>
          <a:stretch>
            <a:fillRect/>
          </a:stretch>
        </p:blipFill>
        <p:spPr>
          <a:xfrm>
            <a:off x="888276" y="1567543"/>
            <a:ext cx="8385726" cy="4689566"/>
          </a:xfrm>
          <a:prstGeom prst="rect">
            <a:avLst/>
          </a:prstGeom>
        </p:spPr>
      </p:pic>
    </p:spTree>
    <p:extLst>
      <p:ext uri="{BB962C8B-B14F-4D97-AF65-F5344CB8AC3E}">
        <p14:creationId xmlns:p14="http://schemas.microsoft.com/office/powerpoint/2010/main" val="1396922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01634"/>
          </a:xfrm>
        </p:spPr>
        <p:txBody>
          <a:bodyPr/>
          <a:lstStyle/>
          <a:p>
            <a:r>
              <a:rPr lang="en-US" dirty="0" smtClean="0"/>
              <a:t>Design process</a:t>
            </a:r>
            <a:endParaRPr lang="en-US" dirty="0"/>
          </a:p>
        </p:txBody>
      </p:sp>
      <p:sp>
        <p:nvSpPr>
          <p:cNvPr id="3" name="Content Placeholder 2"/>
          <p:cNvSpPr>
            <a:spLocks noGrp="1"/>
          </p:cNvSpPr>
          <p:nvPr>
            <p:ph idx="1"/>
          </p:nvPr>
        </p:nvSpPr>
        <p:spPr>
          <a:xfrm>
            <a:off x="677334" y="1828801"/>
            <a:ext cx="8596668" cy="4212562"/>
          </a:xfrm>
        </p:spPr>
        <p:txBody>
          <a:bodyPr/>
          <a:lstStyle/>
          <a:p>
            <a:r>
              <a:rPr lang="en-US" sz="2400" dirty="0"/>
              <a:t>Any design may be modeled as a directed graph made up of entities with attributes which participate in relationships. </a:t>
            </a:r>
            <a:endParaRPr lang="en-US" sz="2400" dirty="0" smtClean="0"/>
          </a:p>
          <a:p>
            <a:r>
              <a:rPr lang="en-US" sz="2400" dirty="0" smtClean="0"/>
              <a:t>The </a:t>
            </a:r>
            <a:r>
              <a:rPr lang="en-US" sz="2400" dirty="0"/>
              <a:t>system should be described at several different levels of abstraction. Design takes place in overlapping stages. </a:t>
            </a:r>
            <a:endParaRPr lang="en-US" sz="2400" dirty="0" smtClean="0"/>
          </a:p>
          <a:p>
            <a:r>
              <a:rPr lang="en-US" sz="2400" dirty="0" smtClean="0"/>
              <a:t>It </a:t>
            </a:r>
            <a:r>
              <a:rPr lang="en-US" sz="2400" dirty="0"/>
              <a:t>is artificial to separate it into distinct phases but some separation is usually necessary. </a:t>
            </a:r>
          </a:p>
          <a:p>
            <a:endParaRPr lang="en-US" dirty="0"/>
          </a:p>
        </p:txBody>
      </p:sp>
    </p:spTree>
    <p:extLst>
      <p:ext uri="{BB962C8B-B14F-4D97-AF65-F5344CB8AC3E}">
        <p14:creationId xmlns:p14="http://schemas.microsoft.com/office/powerpoint/2010/main" val="4019022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pic>
        <p:nvPicPr>
          <p:cNvPr id="4" name="Content Placeholder 3"/>
          <p:cNvPicPr>
            <a:picLocks noGrp="1"/>
          </p:cNvPicPr>
          <p:nvPr>
            <p:ph idx="1"/>
          </p:nvPr>
        </p:nvPicPr>
        <p:blipFill>
          <a:blip r:embed="rId2"/>
          <a:stretch>
            <a:fillRect/>
          </a:stretch>
        </p:blipFill>
        <p:spPr>
          <a:xfrm>
            <a:off x="677335" y="1619794"/>
            <a:ext cx="7748208" cy="4422231"/>
          </a:xfrm>
          <a:prstGeom prst="rect">
            <a:avLst/>
          </a:prstGeom>
        </p:spPr>
      </p:pic>
    </p:spTree>
    <p:extLst>
      <p:ext uri="{BB962C8B-B14F-4D97-AF65-F5344CB8AC3E}">
        <p14:creationId xmlns:p14="http://schemas.microsoft.com/office/powerpoint/2010/main" val="4122116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585894" y="1789612"/>
            <a:ext cx="8596668" cy="4656699"/>
          </a:xfrm>
        </p:spPr>
        <p:txBody>
          <a:bodyPr>
            <a:noAutofit/>
          </a:bodyPr>
          <a:lstStyle/>
          <a:p>
            <a:pPr marL="0" indent="0">
              <a:buNone/>
            </a:pPr>
            <a:r>
              <a:rPr lang="en-US" sz="2400" b="1" u="sng" dirty="0"/>
              <a:t>Phases in the Design </a:t>
            </a:r>
            <a:r>
              <a:rPr lang="en-US" sz="2400" b="1" u="sng" dirty="0" smtClean="0"/>
              <a:t>Process</a:t>
            </a:r>
            <a:r>
              <a:rPr lang="en-US" sz="2400" b="1" dirty="0" smtClean="0"/>
              <a:t> </a:t>
            </a:r>
            <a:endParaRPr lang="en-US" sz="2400" b="1" u="sng" dirty="0"/>
          </a:p>
          <a:p>
            <a:pPr lvl="0" fontAlgn="base"/>
            <a:r>
              <a:rPr lang="en-US" sz="2400" b="1" dirty="0"/>
              <a:t>Architectural design</a:t>
            </a:r>
            <a:r>
              <a:rPr lang="en-US" sz="2400" dirty="0"/>
              <a:t>- Identify sub-systems </a:t>
            </a:r>
          </a:p>
          <a:p>
            <a:pPr lvl="0" fontAlgn="base"/>
            <a:r>
              <a:rPr lang="en-US" sz="2400" b="1" dirty="0"/>
              <a:t>Abstract specification</a:t>
            </a:r>
            <a:r>
              <a:rPr lang="en-US" sz="2400" dirty="0"/>
              <a:t> -Specify sub-systems </a:t>
            </a:r>
          </a:p>
          <a:p>
            <a:pPr lvl="0" fontAlgn="base"/>
            <a:r>
              <a:rPr lang="en-US" sz="2400" b="1" dirty="0"/>
              <a:t>Interface design</a:t>
            </a:r>
            <a:r>
              <a:rPr lang="en-US" sz="2400" dirty="0"/>
              <a:t> -describe sub-system interfaces </a:t>
            </a:r>
          </a:p>
          <a:p>
            <a:pPr lvl="0" fontAlgn="base"/>
            <a:r>
              <a:rPr lang="en-US" sz="2400" b="1" dirty="0"/>
              <a:t>Component design</a:t>
            </a:r>
            <a:r>
              <a:rPr lang="en-US" sz="2400" dirty="0"/>
              <a:t> -decompose sub-systems into components </a:t>
            </a:r>
          </a:p>
          <a:p>
            <a:pPr lvl="0" fontAlgn="base"/>
            <a:r>
              <a:rPr lang="en-US" sz="2400" b="1" dirty="0"/>
              <a:t>Data structure design</a:t>
            </a:r>
            <a:r>
              <a:rPr lang="en-US" sz="2400" dirty="0"/>
              <a:t> -design data structures to hold problem data </a:t>
            </a:r>
          </a:p>
          <a:p>
            <a:r>
              <a:rPr lang="en-US" sz="2400" b="1" dirty="0"/>
              <a:t>Algorithm design</a:t>
            </a:r>
            <a:r>
              <a:rPr lang="en-US" sz="2400" dirty="0"/>
              <a:t> -design algorithms for problem functions </a:t>
            </a:r>
          </a:p>
        </p:txBody>
      </p:sp>
    </p:spTree>
    <p:extLst>
      <p:ext uri="{BB962C8B-B14F-4D97-AF65-F5344CB8AC3E}">
        <p14:creationId xmlns:p14="http://schemas.microsoft.com/office/powerpoint/2010/main" val="180870760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83</TotalTime>
  <Words>3202</Words>
  <Application>Microsoft Office PowerPoint</Application>
  <PresentationFormat>Widescreen</PresentationFormat>
  <Paragraphs>170</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Trebuchet MS</vt:lpstr>
      <vt:lpstr>Wingdings</vt:lpstr>
      <vt:lpstr>Wingdings 3</vt:lpstr>
      <vt:lpstr>Facet</vt:lpstr>
      <vt:lpstr> Introduction to      software design   </vt:lpstr>
      <vt:lpstr>introduction</vt:lpstr>
      <vt:lpstr>Cont.…</vt:lpstr>
      <vt:lpstr>Cont…</vt:lpstr>
      <vt:lpstr>Cont.…</vt:lpstr>
      <vt:lpstr>Cont…</vt:lpstr>
      <vt:lpstr>Design process</vt:lpstr>
      <vt:lpstr>Cont..</vt:lpstr>
      <vt:lpstr>Cont…</vt:lpstr>
      <vt:lpstr>Cont.…</vt:lpstr>
      <vt:lpstr>Stages of Design  </vt:lpstr>
      <vt:lpstr>Design strategies  </vt:lpstr>
      <vt:lpstr>Objective of design</vt:lpstr>
      <vt:lpstr>Cont.…</vt:lpstr>
      <vt:lpstr>Design Principles </vt:lpstr>
      <vt:lpstr>Cont…</vt:lpstr>
      <vt:lpstr>Cont….</vt:lpstr>
      <vt:lpstr>Cont… </vt:lpstr>
      <vt:lpstr>Design Considerations  </vt:lpstr>
      <vt:lpstr>Cont….</vt:lpstr>
      <vt:lpstr>Cont…</vt:lpstr>
      <vt:lpstr>Cont..</vt:lpstr>
      <vt:lpstr> User Interface Design   </vt:lpstr>
      <vt:lpstr>Cont…</vt:lpstr>
      <vt:lpstr>Graphical User Interface </vt:lpstr>
      <vt:lpstr>Elements of UI  </vt:lpstr>
      <vt:lpstr>Levels of UI Design  </vt:lpstr>
      <vt:lpstr>Steps of UI Design </vt:lpstr>
      <vt:lpstr>User Interface Development Process  </vt:lpstr>
      <vt:lpstr>Cont…</vt:lpstr>
      <vt:lpstr>Cont…</vt:lpstr>
      <vt:lpstr>User Interface Models </vt:lpstr>
      <vt:lpstr>Cont…</vt:lpstr>
      <vt:lpstr>Design Considerations of User Interface  </vt:lpstr>
      <vt:lpstr>Cont..</vt:lpstr>
      <vt:lpstr>Cont.…</vt:lpstr>
      <vt:lpstr>                   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software design</dc:title>
  <dc:creator>Yibe</dc:creator>
  <cp:lastModifiedBy>Yibe</cp:lastModifiedBy>
  <cp:revision>15</cp:revision>
  <dcterms:created xsi:type="dcterms:W3CDTF">2020-03-20T03:17:44Z</dcterms:created>
  <dcterms:modified xsi:type="dcterms:W3CDTF">2020-03-20T07:13:14Z</dcterms:modified>
</cp:coreProperties>
</file>